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3" r:id="rId4"/>
    <p:sldId id="261" r:id="rId5"/>
    <p:sldId id="259" r:id="rId6"/>
    <p:sldId id="260" r:id="rId7"/>
    <p:sldId id="262" r:id="rId8"/>
    <p:sldId id="264" r:id="rId9"/>
    <p:sldId id="258" r:id="rId10"/>
    <p:sldId id="265" r:id="rId11"/>
    <p:sldId id="268" r:id="rId12"/>
    <p:sldId id="269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75" d="100"/>
          <a:sy n="75" d="100"/>
        </p:scale>
        <p:origin x="-648" y="5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CFAFFD3-F1A1-4ECB-A92C-E605F69A0A8C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16388" name="Placeholder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7B5AACD-812F-48A9-8165-7B78CA978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20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127" charset="0"/>
        <a:ea typeface="ＭＳ Ｐゴシック" pitchFamily="127" charset="-128"/>
        <a:cs typeface="ＭＳ Ｐゴシック" pitchFamily="127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127" charset="0"/>
        <a:ea typeface="ＭＳ Ｐゴシック" pitchFamily="127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127" charset="0"/>
        <a:ea typeface="ＭＳ Ｐゴシック" pitchFamily="127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127" charset="0"/>
        <a:ea typeface="ＭＳ Ｐゴシック" pitchFamily="127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127" charset="0"/>
        <a:ea typeface="ＭＳ Ｐゴシック" pitchFamily="12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overlay-ruleShadow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03588"/>
            <a:ext cx="914400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12467-1A41-480A-80CA-29F1F41BADA7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99DDC-DA02-4B76-BFF6-2D2ED0B55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 bwMode="auto">
          <a:xfrm>
            <a:off x="4572000" y="4763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 bwMode="auto">
          <a:xfrm rot="16200000">
            <a:off x="1086644" y="3364706"/>
            <a:ext cx="6854825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anchor="b" anchorCtr="0"/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/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 anchorCtr="0"/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175" y="6356350"/>
            <a:ext cx="162718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27" charset="0"/>
                <a:ea typeface="ＭＳ Ｐゴシック" pitchFamily="127" charset="-128"/>
                <a:cs typeface="ＭＳ Ｐゴシック" pitchFamily="127" charset="-128"/>
              </a:defRPr>
            </a:lvl1pPr>
          </a:lstStyle>
          <a:p>
            <a:pPr>
              <a:defRPr/>
            </a:pPr>
            <a:fld id="{899CF1CC-64B8-4E57-AE66-0AFEC167E5AD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1300" y="6356350"/>
            <a:ext cx="189388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27" charset="0"/>
                <a:ea typeface="ＭＳ Ｐゴシック" pitchFamily="127" charset="-128"/>
                <a:cs typeface="ＭＳ Ｐゴシック" pitchFamily="12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300" y="5738813"/>
            <a:ext cx="758825" cy="574675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>
            <a:lvl1pPr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rpetua Titling MT" pitchFamily="127" charset="0"/>
                <a:ea typeface="ＭＳ Ｐゴシック" pitchFamily="127" charset="-128"/>
                <a:cs typeface="ＭＳ Ｐゴシック" pitchFamily="127" charset="-128"/>
              </a:defRPr>
            </a:lvl1pPr>
          </a:lstStyle>
          <a:p>
            <a:pPr>
              <a:defRPr/>
            </a:pPr>
            <a:fld id="{7A01CE77-67A1-4397-9C8A-ABEF542C6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Overlay-FullBackgroun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/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/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04145-8C9D-4BD0-94F0-9FAFB8B9E281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8A829-E84E-4595-9A05-73432C3790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CA564D26-8731-47F7-9577-AD98802CB07E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DCC784BC-689D-4A25-8B49-E0A27D077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overlay-ruleShadow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0810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Overlay-FullBackground.jpg"/>
          <p:cNvPicPr>
            <a:picLocks noChangeAspect="1"/>
          </p:cNvPicPr>
          <p:nvPr/>
        </p:nvPicPr>
        <p:blipFill>
          <a:blip r:embed="rId3"/>
          <a:srcRect t="23334"/>
          <a:stretch>
            <a:fillRect/>
          </a:stretch>
        </p:blipFill>
        <p:spPr bwMode="auto">
          <a:xfrm>
            <a:off x="0" y="1425575"/>
            <a:ext cx="914400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D666E-47AA-4126-990B-A71D7EE215E4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260E-63B0-462D-93E4-C62841B14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 bwMode="auto">
          <a:xfrm>
            <a:off x="0" y="4763"/>
            <a:ext cx="7797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 bwMode="auto">
          <a:xfrm rot="5400000" flipH="1">
            <a:off x="4421981" y="3364707"/>
            <a:ext cx="6854825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27" charset="0"/>
                <a:ea typeface="ＭＳ Ｐゴシック" pitchFamily="127" charset="-128"/>
                <a:cs typeface="ＭＳ Ｐゴシック" pitchFamily="127" charset="-128"/>
              </a:defRPr>
            </a:lvl1pPr>
          </a:lstStyle>
          <a:p>
            <a:pPr>
              <a:defRPr/>
            </a:pPr>
            <a:fld id="{B12A26F2-EB03-43D1-B0FC-CCCC3F8B5EE3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D3858-FE09-454E-A8CE-6933D159B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overlay-ruleShadow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0810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Overlay-FullBackground.jpg"/>
          <p:cNvPicPr>
            <a:picLocks noChangeAspect="1"/>
          </p:cNvPicPr>
          <p:nvPr/>
        </p:nvPicPr>
        <p:blipFill>
          <a:blip r:embed="rId3"/>
          <a:srcRect t="23334"/>
          <a:stretch>
            <a:fillRect/>
          </a:stretch>
        </p:blipFill>
        <p:spPr bwMode="auto">
          <a:xfrm>
            <a:off x="0" y="1425575"/>
            <a:ext cx="914400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864B4-FE87-49F3-800E-179380F4FCA5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B759F-80D3-4931-997F-3FED718383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overlay-ruleShadow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03588"/>
            <a:ext cx="914400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/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D529F-76D1-4D09-9462-B9789A33E7D6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899E3-BAB0-4D69-94BF-0E6D3D0A82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overlay-ruleShadow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46588"/>
            <a:ext cx="914400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 bwMode="auto">
          <a:xfrm>
            <a:off x="0" y="4572000"/>
            <a:ext cx="914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anchor="b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/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9FF1C-1D88-45DC-AA5E-819F2B588487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94C15-9925-4F1A-8476-A06E55AD9EE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overlay-ruleShadow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0810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Overlay-FullBackground.jpg"/>
          <p:cNvPicPr>
            <a:picLocks noChangeAspect="1"/>
          </p:cNvPicPr>
          <p:nvPr/>
        </p:nvPicPr>
        <p:blipFill>
          <a:blip r:embed="rId3"/>
          <a:srcRect t="23334"/>
          <a:stretch>
            <a:fillRect/>
          </a:stretch>
        </p:blipFill>
        <p:spPr bwMode="auto">
          <a:xfrm>
            <a:off x="0" y="1425575"/>
            <a:ext cx="914400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A29A9-378D-42F7-A7B1-E5D28A1C8A7D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27309-74B2-43B8-896B-8378B86B95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0810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4"/>
          <a:stretch>
            <a:fillRect/>
          </a:stretch>
        </p:blipFill>
        <p:spPr bwMode="auto">
          <a:xfrm>
            <a:off x="0" y="1425575"/>
            <a:ext cx="914400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A39A8-B548-4884-B9BE-701EF2CC5EAE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9FDD1-44C7-4BDD-95BB-E3A0D8CB4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overlay-ruleShadow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0810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 bwMode="auto">
          <a:xfrm>
            <a:off x="0" y="1447800"/>
            <a:ext cx="9144000" cy="541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05210-B419-46FB-9A64-C5B6CA1B476A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F8095-C8B4-431E-BF5C-3CA193B7DC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Overlay-FullBackgroun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FCFAD-B443-454F-8EB3-5188EF14A6A7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6A22D-052A-4E82-A39D-11587CAC2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 bwMode="auto">
          <a:xfrm>
            <a:off x="4572000" y="4763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 bwMode="auto">
          <a:xfrm rot="16200000">
            <a:off x="1086644" y="3364706"/>
            <a:ext cx="6854825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anchor="b" anchorCtr="0"/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 anchorCtr="0"/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425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27" charset="0"/>
                <a:ea typeface="ＭＳ Ｐゴシック" pitchFamily="127" charset="-128"/>
                <a:cs typeface="ＭＳ Ｐゴシック" pitchFamily="127" charset="-128"/>
              </a:defRPr>
            </a:lvl1pPr>
          </a:lstStyle>
          <a:p>
            <a:pPr>
              <a:defRPr/>
            </a:pPr>
            <a:fld id="{55798C59-3226-4A16-95B7-F13CD80B3FD7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1300" y="6356350"/>
            <a:ext cx="18923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27" charset="0"/>
                <a:ea typeface="ＭＳ Ｐゴシック" pitchFamily="127" charset="-128"/>
                <a:cs typeface="ＭＳ Ｐゴシック" pitchFamily="12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300" y="5748338"/>
            <a:ext cx="762000" cy="576262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>
            <a:lvl1pPr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rpetua Titling MT" pitchFamily="127" charset="0"/>
                <a:ea typeface="ＭＳ Ｐゴシック" pitchFamily="127" charset="-128"/>
                <a:cs typeface="ＭＳ Ｐゴシック" pitchFamily="127" charset="-128"/>
              </a:defRPr>
            </a:lvl1pPr>
          </a:lstStyle>
          <a:p>
            <a:pPr>
              <a:defRPr/>
            </a:pPr>
            <a:fld id="{228AAA35-0938-40D4-B023-7AFCE58BF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3500"/>
            <a:ext cx="7583487" cy="1282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58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fld id="{0573C524-B413-4CB0-8947-329F0536392D}" type="datetime1">
              <a:rPr lang="en-US"/>
              <a:pPr>
                <a:defRPr/>
              </a:pPr>
              <a:t>1/2/13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13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fld id="{ACDC2D5E-B508-4083-967C-3C1E1F4831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ＭＳ Ｐゴシック" pitchFamily="127" charset="-128"/>
          <a:cs typeface="ＭＳ Ｐゴシック" pitchFamily="12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erpetua Titling MT" pitchFamily="127" charset="0"/>
          <a:ea typeface="ＭＳ Ｐゴシック" pitchFamily="127" charset="-128"/>
          <a:cs typeface="ＭＳ Ｐゴシック" pitchFamily="12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erpetua Titling MT" pitchFamily="127" charset="0"/>
          <a:ea typeface="ＭＳ Ｐゴシック" pitchFamily="127" charset="-128"/>
          <a:cs typeface="ＭＳ Ｐゴシック" pitchFamily="12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erpetua Titling MT" pitchFamily="127" charset="0"/>
          <a:ea typeface="ＭＳ Ｐゴシック" pitchFamily="127" charset="-128"/>
          <a:cs typeface="ＭＳ Ｐゴシック" pitchFamily="12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erpetua Titling MT" pitchFamily="127" charset="0"/>
          <a:ea typeface="ＭＳ Ｐゴシック" pitchFamily="127" charset="-128"/>
          <a:cs typeface="ＭＳ Ｐゴシック" pitchFamily="12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erpetua Titling MT" pitchFamily="127" charset="0"/>
          <a:ea typeface="ＭＳ Ｐゴシック" pitchFamily="127" charset="-128"/>
          <a:cs typeface="ＭＳ Ｐゴシック" pitchFamily="127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erpetua Titling MT" pitchFamily="127" charset="0"/>
          <a:ea typeface="ＭＳ Ｐゴシック" pitchFamily="127" charset="-128"/>
          <a:cs typeface="ＭＳ Ｐゴシック" pitchFamily="127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erpetua Titling MT" pitchFamily="127" charset="0"/>
          <a:ea typeface="ＭＳ Ｐゴシック" pitchFamily="127" charset="-128"/>
          <a:cs typeface="ＭＳ Ｐゴシック" pitchFamily="127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erpetua Titling MT" pitchFamily="127" charset="0"/>
          <a:ea typeface="ＭＳ Ｐゴシック" pitchFamily="127" charset="-128"/>
          <a:cs typeface="ＭＳ Ｐゴシック" pitchFamily="127" charset="-128"/>
        </a:defRPr>
      </a:lvl9pPr>
    </p:titleStyle>
    <p:bodyStyle>
      <a:lvl1pPr marL="282575" indent="-282575" algn="l" rtl="0" eaLnBrk="0" fontAlgn="base" hangingPunct="0">
        <a:spcBef>
          <a:spcPts val="2000"/>
        </a:spcBef>
        <a:spcAft>
          <a:spcPct val="0"/>
        </a:spcAft>
        <a:buFont typeface="Calisto MT" pitchFamily="127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ＭＳ Ｐゴシック" pitchFamily="127" charset="-128"/>
          <a:cs typeface="ＭＳ Ｐゴシック" pitchFamily="127" charset="-128"/>
        </a:defRPr>
      </a:lvl1pPr>
      <a:lvl2pPr marL="577850" indent="-295275" algn="l" rtl="0" eaLnBrk="0" fontAlgn="base" hangingPunct="0">
        <a:spcBef>
          <a:spcPts val="600"/>
        </a:spcBef>
        <a:spcAft>
          <a:spcPct val="0"/>
        </a:spcAft>
        <a:buClr>
          <a:srgbClr val="858585"/>
        </a:buClr>
        <a:buFont typeface="Calisto MT" pitchFamily="127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ＭＳ Ｐゴシック" pitchFamily="127" charset="-128"/>
          <a:cs typeface="+mn-cs"/>
        </a:defRPr>
      </a:lvl2pPr>
      <a:lvl3pPr marL="860425" indent="-282575" algn="l" rtl="0" eaLnBrk="0" fontAlgn="base" hangingPunct="0">
        <a:spcBef>
          <a:spcPts val="600"/>
        </a:spcBef>
        <a:spcAft>
          <a:spcPct val="0"/>
        </a:spcAft>
        <a:buFont typeface="Calisto MT" pitchFamily="127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ＭＳ Ｐゴシック" pitchFamily="127" charset="-128"/>
          <a:cs typeface="+mn-cs"/>
        </a:defRPr>
      </a:lvl3pPr>
      <a:lvl4pPr marL="1143000" indent="-282575" algn="l" rtl="0" eaLnBrk="0" fontAlgn="base" hangingPunct="0">
        <a:spcBef>
          <a:spcPts val="600"/>
        </a:spcBef>
        <a:spcAft>
          <a:spcPct val="0"/>
        </a:spcAft>
        <a:buClr>
          <a:srgbClr val="858585"/>
        </a:buClr>
        <a:buFont typeface="Calisto MT" pitchFamily="127" charset="0"/>
        <a:buChar char="•"/>
        <a:defRPr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ＭＳ Ｐゴシック" pitchFamily="127" charset="-128"/>
          <a:cs typeface="+mn-cs"/>
        </a:defRPr>
      </a:lvl4pPr>
      <a:lvl5pPr marL="1425575" indent="-282575" algn="l" rtl="0" eaLnBrk="0" fontAlgn="base" hangingPunct="0">
        <a:spcBef>
          <a:spcPts val="600"/>
        </a:spcBef>
        <a:spcAft>
          <a:spcPct val="0"/>
        </a:spcAft>
        <a:buFont typeface="Calisto MT" pitchFamily="127" charset="0"/>
        <a:buChar char="•"/>
        <a:defRPr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ＭＳ Ｐゴシック" pitchFamily="12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779463" y="1917700"/>
            <a:ext cx="7583487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a typeface="+mj-ea"/>
                <a:cs typeface="+mj-cs"/>
              </a:rPr>
              <a:t>Traits and How they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213"/>
            <a:ext cx="7583487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3200" dirty="0" smtClean="0">
                <a:solidFill>
                  <a:srgbClr val="000000"/>
                </a:solidFill>
                <a:ea typeface="+mn-ea"/>
                <a:cs typeface="+mn-cs"/>
              </a:rPr>
              <a:t>Genetics &amp; Heredity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a typeface="+mj-ea"/>
                <a:cs typeface="+mj-cs"/>
              </a:rPr>
              <a:t>Genetics </a:t>
            </a:r>
            <a:r>
              <a:rPr lang="en-US" sz="2800" b="1" dirty="0" smtClean="0">
                <a:ea typeface="+mj-ea"/>
                <a:cs typeface="+mj-cs"/>
              </a:rPr>
              <a:t>(cont’d)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514350" y="1693863"/>
            <a:ext cx="8383588" cy="2344737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buFont typeface="Calisto MT" pitchFamily="127" charset="0"/>
              <a:buNone/>
            </a:pPr>
            <a:r>
              <a:rPr lang="en-US" sz="32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Principle of independent assortment </a:t>
            </a:r>
            <a:endParaRPr lang="en-US" sz="32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 eaLnBrk="1" hangingPunct="1"/>
            <a:r>
              <a:rPr lang="en-US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the alleles for one trait do not influence the alleles for another trait.</a:t>
            </a:r>
          </a:p>
          <a:p>
            <a:pPr lvl="1" eaLnBrk="1" hangingPunct="1">
              <a:buFont typeface="Calisto MT" pitchFamily="127" charset="0"/>
              <a:buNone/>
            </a:pPr>
            <a:endParaRPr lang="en-US" sz="3200" i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 eaLnBrk="1" hangingPunct="1">
              <a:buFont typeface="Calisto MT" pitchFamily="127" charset="0"/>
              <a:buNone/>
            </a:pPr>
            <a:r>
              <a:rPr lang="en-US" sz="32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Black, Short fur                             Black, long fur</a:t>
            </a:r>
          </a:p>
          <a:p>
            <a:pPr lvl="1" eaLnBrk="1" hangingPunct="1">
              <a:buFont typeface="Calisto MT" pitchFamily="127" charset="0"/>
              <a:buNone/>
            </a:pPr>
            <a:r>
              <a:rPr lang="en-US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BbSs              X                     BBss</a:t>
            </a:r>
          </a:p>
        </p:txBody>
      </p:sp>
      <p:grpSp>
        <p:nvGrpSpPr>
          <p:cNvPr id="29699" name="Group 32"/>
          <p:cNvGrpSpPr>
            <a:grpSpLocks/>
          </p:cNvGrpSpPr>
          <p:nvPr/>
        </p:nvGrpSpPr>
        <p:grpSpPr bwMode="auto">
          <a:xfrm>
            <a:off x="514350" y="5080000"/>
            <a:ext cx="8212138" cy="1265238"/>
            <a:chOff x="398463" y="3810002"/>
            <a:chExt cx="8212137" cy="1264229"/>
          </a:xfrm>
        </p:grpSpPr>
        <p:sp>
          <p:nvSpPr>
            <p:cNvPr id="29701" name="TextBox 4"/>
            <p:cNvSpPr txBox="1">
              <a:spLocks noChangeArrowheads="1"/>
            </p:cNvSpPr>
            <p:nvPr/>
          </p:nvSpPr>
          <p:spPr bwMode="auto">
            <a:xfrm>
              <a:off x="398463" y="4495255"/>
              <a:ext cx="762000" cy="578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3200">
                  <a:solidFill>
                    <a:schemeClr val="bg2"/>
                  </a:solidFill>
                </a:rPr>
                <a:t>BS</a:t>
              </a:r>
            </a:p>
          </p:txBody>
        </p:sp>
        <p:sp>
          <p:nvSpPr>
            <p:cNvPr id="29702" name="TextBox 5"/>
            <p:cNvSpPr txBox="1">
              <a:spLocks noChangeArrowheads="1"/>
            </p:cNvSpPr>
            <p:nvPr/>
          </p:nvSpPr>
          <p:spPr bwMode="auto">
            <a:xfrm>
              <a:off x="1371600" y="4495255"/>
              <a:ext cx="838200" cy="578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3200">
                  <a:solidFill>
                    <a:srgbClr val="333333"/>
                  </a:solidFill>
                </a:rPr>
                <a:t>Bs</a:t>
              </a:r>
            </a:p>
          </p:txBody>
        </p:sp>
        <p:sp>
          <p:nvSpPr>
            <p:cNvPr id="29703" name="TextBox 6"/>
            <p:cNvSpPr txBox="1">
              <a:spLocks noChangeArrowheads="1"/>
            </p:cNvSpPr>
            <p:nvPr/>
          </p:nvSpPr>
          <p:spPr bwMode="auto">
            <a:xfrm>
              <a:off x="2286000" y="4495255"/>
              <a:ext cx="685800" cy="578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3200">
                  <a:solidFill>
                    <a:srgbClr val="333333"/>
                  </a:solidFill>
                </a:rPr>
                <a:t>bS</a:t>
              </a:r>
            </a:p>
          </p:txBody>
        </p:sp>
        <p:sp>
          <p:nvSpPr>
            <p:cNvPr id="29704" name="TextBox 7"/>
            <p:cNvSpPr txBox="1">
              <a:spLocks noChangeArrowheads="1"/>
            </p:cNvSpPr>
            <p:nvPr/>
          </p:nvSpPr>
          <p:spPr bwMode="auto">
            <a:xfrm>
              <a:off x="3048000" y="4495255"/>
              <a:ext cx="914400" cy="578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3200">
                  <a:solidFill>
                    <a:srgbClr val="333333"/>
                  </a:solidFill>
                </a:rPr>
                <a:t>bs</a:t>
              </a:r>
            </a:p>
          </p:txBody>
        </p:sp>
        <p:sp>
          <p:nvSpPr>
            <p:cNvPr id="29705" name="TextBox 8"/>
            <p:cNvSpPr txBox="1">
              <a:spLocks noChangeArrowheads="1"/>
            </p:cNvSpPr>
            <p:nvPr/>
          </p:nvSpPr>
          <p:spPr bwMode="auto">
            <a:xfrm>
              <a:off x="5105400" y="4495255"/>
              <a:ext cx="762000" cy="578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3200">
                  <a:solidFill>
                    <a:srgbClr val="333333"/>
                  </a:solidFill>
                </a:rPr>
                <a:t>Bs</a:t>
              </a:r>
            </a:p>
          </p:txBody>
        </p:sp>
        <p:sp>
          <p:nvSpPr>
            <p:cNvPr id="29706" name="TextBox 9"/>
            <p:cNvSpPr txBox="1">
              <a:spLocks noChangeArrowheads="1"/>
            </p:cNvSpPr>
            <p:nvPr/>
          </p:nvSpPr>
          <p:spPr bwMode="auto">
            <a:xfrm>
              <a:off x="5867400" y="4495255"/>
              <a:ext cx="914400" cy="578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3200">
                  <a:solidFill>
                    <a:srgbClr val="333333"/>
                  </a:solidFill>
                </a:rPr>
                <a:t>Bs</a:t>
              </a:r>
            </a:p>
          </p:txBody>
        </p:sp>
        <p:sp>
          <p:nvSpPr>
            <p:cNvPr id="29707" name="TextBox 10"/>
            <p:cNvSpPr txBox="1">
              <a:spLocks noChangeArrowheads="1"/>
            </p:cNvSpPr>
            <p:nvPr/>
          </p:nvSpPr>
          <p:spPr bwMode="auto">
            <a:xfrm>
              <a:off x="6934200" y="4495255"/>
              <a:ext cx="762000" cy="578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3200">
                  <a:solidFill>
                    <a:srgbClr val="333333"/>
                  </a:solidFill>
                </a:rPr>
                <a:t>Bs</a:t>
              </a:r>
            </a:p>
          </p:txBody>
        </p:sp>
        <p:sp>
          <p:nvSpPr>
            <p:cNvPr id="29708" name="TextBox 11"/>
            <p:cNvSpPr txBox="1">
              <a:spLocks noChangeArrowheads="1"/>
            </p:cNvSpPr>
            <p:nvPr/>
          </p:nvSpPr>
          <p:spPr bwMode="auto">
            <a:xfrm>
              <a:off x="7696200" y="4495255"/>
              <a:ext cx="914400" cy="578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3200">
                  <a:solidFill>
                    <a:srgbClr val="333333"/>
                  </a:solidFill>
                </a:rPr>
                <a:t>Bs</a:t>
              </a:r>
            </a:p>
          </p:txBody>
        </p:sp>
        <p:cxnSp>
          <p:nvCxnSpPr>
            <p:cNvPr id="14" name="Straight Arrow Connector 13"/>
            <p:cNvCxnSpPr>
              <a:endCxn id="29701" idx="0"/>
            </p:cNvCxnSpPr>
            <p:nvPr/>
          </p:nvCxnSpPr>
          <p:spPr>
            <a:xfrm rot="10800000" flipV="1">
              <a:off x="779463" y="3810002"/>
              <a:ext cx="820738" cy="685253"/>
            </a:xfrm>
            <a:prstGeom prst="straightConnector1">
              <a:avLst/>
            </a:prstGeom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1333041" y="4229561"/>
              <a:ext cx="837532" cy="1588"/>
            </a:xfrm>
            <a:prstGeom prst="straightConnector1">
              <a:avLst/>
            </a:prstGeom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6200000" flipH="1">
              <a:off x="2020368" y="4001022"/>
              <a:ext cx="683666" cy="304800"/>
            </a:xfrm>
            <a:prstGeom prst="straightConnector1">
              <a:avLst/>
            </a:prstGeom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362201" y="3811589"/>
              <a:ext cx="685800" cy="683666"/>
            </a:xfrm>
            <a:prstGeom prst="straightConnector1">
              <a:avLst/>
            </a:prstGeom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7162800" y="3811589"/>
              <a:ext cx="762000" cy="683666"/>
            </a:xfrm>
            <a:prstGeom prst="straightConnector1">
              <a:avLst/>
            </a:prstGeom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6200000" flipH="1">
              <a:off x="6706667" y="4039122"/>
              <a:ext cx="683666" cy="228600"/>
            </a:xfrm>
            <a:prstGeom prst="straightConnector1">
              <a:avLst/>
            </a:prstGeom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>
              <a:off x="5982034" y="4077955"/>
              <a:ext cx="837532" cy="304800"/>
            </a:xfrm>
            <a:prstGeom prst="straightConnector1">
              <a:avLst/>
            </a:prstGeom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endCxn id="29705" idx="0"/>
            </p:cNvCxnSpPr>
            <p:nvPr/>
          </p:nvCxnSpPr>
          <p:spPr>
            <a:xfrm rot="10800000" flipV="1">
              <a:off x="5486400" y="3810002"/>
              <a:ext cx="914400" cy="685253"/>
            </a:xfrm>
            <a:prstGeom prst="straightConnector1">
              <a:avLst/>
            </a:prstGeom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Connector 34"/>
          <p:cNvCxnSpPr/>
          <p:nvPr/>
        </p:nvCxnSpPr>
        <p:spPr>
          <a:xfrm>
            <a:off x="0" y="3733800"/>
            <a:ext cx="8897938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>
                <a:effectLst/>
              </a:rPr>
              <a:t>DiHYBRID CROSS</a:t>
            </a:r>
          </a:p>
        </p:txBody>
      </p:sp>
      <p:sp>
        <p:nvSpPr>
          <p:cNvPr id="71683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1524000"/>
            <a:ext cx="8382000" cy="12954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Font typeface="Calisto MT" pitchFamily="127" charset="0"/>
              <a:buNone/>
            </a:pPr>
            <a:r>
              <a:rPr lang="en-US" b="1">
                <a:effectLst/>
                <a:latin typeface="Times New Roman" pitchFamily="127" charset="0"/>
              </a:rPr>
              <a:t>A tall green pea plant (TTGG) is crossed with a short white pea plant (ttgg). (Tall and Green are dominant traits)	</a:t>
            </a:r>
          </a:p>
          <a:p>
            <a:pPr>
              <a:lnSpc>
                <a:spcPct val="90000"/>
              </a:lnSpc>
              <a:buFont typeface="Calisto MT" pitchFamily="127" charset="0"/>
              <a:buNone/>
            </a:pPr>
            <a:endParaRPr lang="en-US" b="1">
              <a:effectLst/>
            </a:endParaRP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779463" y="2590800"/>
            <a:ext cx="22685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chemeClr val="bg2"/>
                </a:solidFill>
                <a:latin typeface="Times New Roman" pitchFamily="127" charset="0"/>
              </a:rPr>
              <a:t>T T G G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1236663" y="3505200"/>
            <a:ext cx="9144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TG</a:t>
            </a:r>
            <a:endParaRPr lang="en-US" sz="3200" b="1">
              <a:solidFill>
                <a:schemeClr val="bg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TG   </a:t>
            </a: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TG</a:t>
            </a:r>
            <a:endParaRPr lang="en-US" sz="3200" b="1">
              <a:solidFill>
                <a:schemeClr val="bg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TG</a:t>
            </a:r>
            <a:endParaRPr lang="en-US" sz="3200" b="1">
              <a:solidFill>
                <a:schemeClr val="bg2"/>
              </a:solidFill>
            </a:endParaRP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6419850" y="2590800"/>
            <a:ext cx="2419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chemeClr val="bg2"/>
                </a:solidFill>
              </a:rPr>
              <a:t>t t g g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6737350" y="3486150"/>
            <a:ext cx="11430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tg</a:t>
            </a:r>
            <a:endParaRPr lang="en-US" sz="3200" b="1">
              <a:solidFill>
                <a:schemeClr val="bg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tg</a:t>
            </a:r>
            <a:endParaRPr lang="en-US" sz="3200" b="1">
              <a:solidFill>
                <a:schemeClr val="bg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tg</a:t>
            </a:r>
            <a:endParaRPr lang="en-US" sz="3200" b="1">
              <a:solidFill>
                <a:schemeClr val="bg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tg</a:t>
            </a:r>
            <a:endParaRPr lang="en-US" sz="3200" b="1">
              <a:solidFill>
                <a:schemeClr val="bg2"/>
              </a:solidFill>
            </a:endParaRPr>
          </a:p>
        </p:txBody>
      </p:sp>
      <p:sp>
        <p:nvSpPr>
          <p:cNvPr id="71688" name="Arc 8"/>
          <p:cNvSpPr>
            <a:spLocks/>
          </p:cNvSpPr>
          <p:nvPr/>
        </p:nvSpPr>
        <p:spPr bwMode="auto">
          <a:xfrm rot="10853117">
            <a:off x="1038225" y="3143250"/>
            <a:ext cx="911225" cy="227013"/>
          </a:xfrm>
          <a:custGeom>
            <a:avLst/>
            <a:gdLst>
              <a:gd name="G0" fmla="+- 21504 0 0"/>
              <a:gd name="G1" fmla="+- 21600 0 0"/>
              <a:gd name="G2" fmla="+- 21600 0 0"/>
              <a:gd name="T0" fmla="*/ 0 w 43104"/>
              <a:gd name="T1" fmla="*/ 19573 h 21600"/>
              <a:gd name="T2" fmla="*/ 43104 w 43104"/>
              <a:gd name="T3" fmla="*/ 21600 h 21600"/>
              <a:gd name="T4" fmla="*/ 21504 w 4310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04" h="21600" fill="none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-1"/>
                  <a:pt x="43104" y="9670"/>
                  <a:pt x="43104" y="21600"/>
                </a:cubicBezTo>
              </a:path>
              <a:path w="43104" h="21600" stroke="0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-1"/>
                  <a:pt x="43104" y="9670"/>
                  <a:pt x="43104" y="21600"/>
                </a:cubicBezTo>
                <a:lnTo>
                  <a:pt x="21504" y="21600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round/>
            <a:headEnd type="triangle" w="med" len="med"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71689" name="Arc 9"/>
          <p:cNvSpPr>
            <a:spLocks/>
          </p:cNvSpPr>
          <p:nvPr/>
        </p:nvSpPr>
        <p:spPr bwMode="auto">
          <a:xfrm rot="10853117">
            <a:off x="6634163" y="3151188"/>
            <a:ext cx="784225" cy="312737"/>
          </a:xfrm>
          <a:custGeom>
            <a:avLst/>
            <a:gdLst>
              <a:gd name="G0" fmla="+- 21504 0 0"/>
              <a:gd name="G1" fmla="+- 21600 0 0"/>
              <a:gd name="G2" fmla="+- 21600 0 0"/>
              <a:gd name="T0" fmla="*/ 0 w 43104"/>
              <a:gd name="T1" fmla="*/ 19573 h 27077"/>
              <a:gd name="T2" fmla="*/ 42397 w 43104"/>
              <a:gd name="T3" fmla="*/ 27077 h 27077"/>
              <a:gd name="T4" fmla="*/ 21504 w 43104"/>
              <a:gd name="T5" fmla="*/ 21600 h 27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04" h="27077" fill="none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0"/>
                  <a:pt x="43104" y="9670"/>
                  <a:pt x="43104" y="21600"/>
                </a:cubicBezTo>
                <a:cubicBezTo>
                  <a:pt x="43104" y="23448"/>
                  <a:pt x="42866" y="25289"/>
                  <a:pt x="42398" y="27077"/>
                </a:cubicBezTo>
              </a:path>
              <a:path w="43104" h="27077" stroke="0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0"/>
                  <a:pt x="43104" y="9670"/>
                  <a:pt x="43104" y="21600"/>
                </a:cubicBezTo>
                <a:cubicBezTo>
                  <a:pt x="43104" y="23448"/>
                  <a:pt x="42866" y="25289"/>
                  <a:pt x="42398" y="27077"/>
                </a:cubicBezTo>
                <a:lnTo>
                  <a:pt x="21504" y="21600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round/>
            <a:headEnd type="triangle" w="med" len="med"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71690" name="Arc 10"/>
          <p:cNvSpPr>
            <a:spLocks/>
          </p:cNvSpPr>
          <p:nvPr/>
        </p:nvSpPr>
        <p:spPr bwMode="auto">
          <a:xfrm rot="10853117">
            <a:off x="1038225" y="3176588"/>
            <a:ext cx="1366838" cy="111125"/>
          </a:xfrm>
          <a:custGeom>
            <a:avLst/>
            <a:gdLst>
              <a:gd name="G0" fmla="+- 21504 0 0"/>
              <a:gd name="G1" fmla="+- 21600 0 0"/>
              <a:gd name="G2" fmla="+- 21600 0 0"/>
              <a:gd name="T0" fmla="*/ 0 w 43090"/>
              <a:gd name="T1" fmla="*/ 19573 h 21600"/>
              <a:gd name="T2" fmla="*/ 43090 w 43090"/>
              <a:gd name="T3" fmla="*/ 20824 h 21600"/>
              <a:gd name="T4" fmla="*/ 21504 w 4309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090" h="21600" fill="none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131" y="-1"/>
                  <a:pt x="42672" y="9204"/>
                  <a:pt x="43090" y="20823"/>
                </a:cubicBezTo>
              </a:path>
              <a:path w="43090" h="21600" stroke="0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131" y="-1"/>
                  <a:pt x="42672" y="9204"/>
                  <a:pt x="43090" y="20823"/>
                </a:cubicBezTo>
                <a:lnTo>
                  <a:pt x="21504" y="21600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round/>
            <a:headEnd type="triangle" w="med" len="med"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71691" name="Arc 11"/>
          <p:cNvSpPr>
            <a:spLocks/>
          </p:cNvSpPr>
          <p:nvPr/>
        </p:nvSpPr>
        <p:spPr bwMode="auto">
          <a:xfrm rot="10853117">
            <a:off x="6737350" y="3152775"/>
            <a:ext cx="1143000" cy="203200"/>
          </a:xfrm>
          <a:custGeom>
            <a:avLst/>
            <a:gdLst>
              <a:gd name="G0" fmla="+- 21504 0 0"/>
              <a:gd name="G1" fmla="+- 21600 0 0"/>
              <a:gd name="G2" fmla="+- 21600 0 0"/>
              <a:gd name="T0" fmla="*/ 0 w 43104"/>
              <a:gd name="T1" fmla="*/ 19573 h 26412"/>
              <a:gd name="T2" fmla="*/ 42561 w 43104"/>
              <a:gd name="T3" fmla="*/ 26412 h 26412"/>
              <a:gd name="T4" fmla="*/ 21504 w 43104"/>
              <a:gd name="T5" fmla="*/ 21600 h 26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04" h="26412" fill="none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0"/>
                  <a:pt x="43104" y="9670"/>
                  <a:pt x="43104" y="21600"/>
                </a:cubicBezTo>
                <a:cubicBezTo>
                  <a:pt x="43104" y="23219"/>
                  <a:pt x="42921" y="24833"/>
                  <a:pt x="42561" y="26412"/>
                </a:cubicBezTo>
              </a:path>
              <a:path w="43104" h="26412" stroke="0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0"/>
                  <a:pt x="43104" y="9670"/>
                  <a:pt x="43104" y="21600"/>
                </a:cubicBezTo>
                <a:cubicBezTo>
                  <a:pt x="43104" y="23219"/>
                  <a:pt x="42921" y="24833"/>
                  <a:pt x="42561" y="26412"/>
                </a:cubicBezTo>
                <a:lnTo>
                  <a:pt x="21504" y="21600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round/>
            <a:headEnd type="triangle" w="med" len="med"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71692" name="Arc 12"/>
          <p:cNvSpPr>
            <a:spLocks/>
          </p:cNvSpPr>
          <p:nvPr/>
        </p:nvSpPr>
        <p:spPr bwMode="auto">
          <a:xfrm rot="10853117" flipV="1">
            <a:off x="1493838" y="2409825"/>
            <a:ext cx="911225" cy="360363"/>
          </a:xfrm>
          <a:custGeom>
            <a:avLst/>
            <a:gdLst>
              <a:gd name="G0" fmla="+- 21504 0 0"/>
              <a:gd name="G1" fmla="+- 21600 0 0"/>
              <a:gd name="G2" fmla="+- 21600 0 0"/>
              <a:gd name="T0" fmla="*/ 0 w 43104"/>
              <a:gd name="T1" fmla="*/ 19573 h 21600"/>
              <a:gd name="T2" fmla="*/ 43104 w 43104"/>
              <a:gd name="T3" fmla="*/ 21600 h 21600"/>
              <a:gd name="T4" fmla="*/ 21504 w 4310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04" h="21600" fill="none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-1"/>
                  <a:pt x="43104" y="9670"/>
                  <a:pt x="43104" y="21600"/>
                </a:cubicBezTo>
              </a:path>
              <a:path w="43104" h="21600" stroke="0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-1"/>
                  <a:pt x="43104" y="9670"/>
                  <a:pt x="43104" y="21600"/>
                </a:cubicBezTo>
                <a:lnTo>
                  <a:pt x="21504" y="21600"/>
                </a:lnTo>
                <a:close/>
              </a:path>
            </a:pathLst>
          </a:custGeom>
          <a:noFill/>
          <a:ln w="12700">
            <a:solidFill>
              <a:srgbClr val="3366FF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71693" name="Arc 13"/>
          <p:cNvSpPr>
            <a:spLocks/>
          </p:cNvSpPr>
          <p:nvPr/>
        </p:nvSpPr>
        <p:spPr bwMode="auto">
          <a:xfrm rot="10853117" flipV="1">
            <a:off x="1493838" y="2455863"/>
            <a:ext cx="657225" cy="360362"/>
          </a:xfrm>
          <a:custGeom>
            <a:avLst/>
            <a:gdLst>
              <a:gd name="G0" fmla="+- 21504 0 0"/>
              <a:gd name="G1" fmla="+- 21600 0 0"/>
              <a:gd name="G2" fmla="+- 21600 0 0"/>
              <a:gd name="T0" fmla="*/ 0 w 43104"/>
              <a:gd name="T1" fmla="*/ 19573 h 21600"/>
              <a:gd name="T2" fmla="*/ 43104 w 43104"/>
              <a:gd name="T3" fmla="*/ 21600 h 21600"/>
              <a:gd name="T4" fmla="*/ 21504 w 4310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04" h="21600" fill="none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-1"/>
                  <a:pt x="43104" y="9670"/>
                  <a:pt x="43104" y="21600"/>
                </a:cubicBezTo>
              </a:path>
              <a:path w="43104" h="21600" stroke="0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-1"/>
                  <a:pt x="43104" y="9670"/>
                  <a:pt x="43104" y="21600"/>
                </a:cubicBezTo>
                <a:lnTo>
                  <a:pt x="21504" y="21600"/>
                </a:lnTo>
                <a:close/>
              </a:path>
            </a:pathLst>
          </a:custGeom>
          <a:noFill/>
          <a:ln w="12700">
            <a:solidFill>
              <a:srgbClr val="3366FF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71694" name="Arc 14"/>
          <p:cNvSpPr>
            <a:spLocks/>
          </p:cNvSpPr>
          <p:nvPr/>
        </p:nvSpPr>
        <p:spPr bwMode="auto">
          <a:xfrm rot="10853117" flipV="1">
            <a:off x="6962775" y="2435225"/>
            <a:ext cx="455613" cy="360363"/>
          </a:xfrm>
          <a:custGeom>
            <a:avLst/>
            <a:gdLst>
              <a:gd name="G0" fmla="+- 21504 0 0"/>
              <a:gd name="G1" fmla="+- 21600 0 0"/>
              <a:gd name="G2" fmla="+- 21600 0 0"/>
              <a:gd name="T0" fmla="*/ 0 w 43104"/>
              <a:gd name="T1" fmla="*/ 19573 h 21600"/>
              <a:gd name="T2" fmla="*/ 43104 w 43104"/>
              <a:gd name="T3" fmla="*/ 21600 h 21600"/>
              <a:gd name="T4" fmla="*/ 21504 w 4310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04" h="21600" fill="none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-1"/>
                  <a:pt x="43104" y="9670"/>
                  <a:pt x="43104" y="21600"/>
                </a:cubicBezTo>
              </a:path>
              <a:path w="43104" h="21600" stroke="0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-1"/>
                  <a:pt x="43104" y="9670"/>
                  <a:pt x="43104" y="21600"/>
                </a:cubicBezTo>
                <a:lnTo>
                  <a:pt x="21504" y="21600"/>
                </a:lnTo>
                <a:close/>
              </a:path>
            </a:pathLst>
          </a:custGeom>
          <a:noFill/>
          <a:ln w="12700">
            <a:solidFill>
              <a:srgbClr val="3366FF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71695" name="Arc 15"/>
          <p:cNvSpPr>
            <a:spLocks/>
          </p:cNvSpPr>
          <p:nvPr/>
        </p:nvSpPr>
        <p:spPr bwMode="auto">
          <a:xfrm rot="10853117" flipV="1">
            <a:off x="6962775" y="2362200"/>
            <a:ext cx="911225" cy="360363"/>
          </a:xfrm>
          <a:custGeom>
            <a:avLst/>
            <a:gdLst>
              <a:gd name="G0" fmla="+- 21504 0 0"/>
              <a:gd name="G1" fmla="+- 21600 0 0"/>
              <a:gd name="G2" fmla="+- 21600 0 0"/>
              <a:gd name="T0" fmla="*/ 0 w 43104"/>
              <a:gd name="T1" fmla="*/ 19573 h 21600"/>
              <a:gd name="T2" fmla="*/ 43104 w 43104"/>
              <a:gd name="T3" fmla="*/ 21600 h 21600"/>
              <a:gd name="T4" fmla="*/ 21504 w 4310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04" h="21600" fill="none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-1"/>
                  <a:pt x="43104" y="9670"/>
                  <a:pt x="43104" y="21600"/>
                </a:cubicBezTo>
              </a:path>
              <a:path w="43104" h="21600" stroke="0" extrusionOk="0">
                <a:moveTo>
                  <a:pt x="-1" y="19572"/>
                </a:moveTo>
                <a:cubicBezTo>
                  <a:pt x="1045" y="8478"/>
                  <a:pt x="10359" y="-1"/>
                  <a:pt x="21504" y="-1"/>
                </a:cubicBezTo>
                <a:cubicBezTo>
                  <a:pt x="33433" y="-1"/>
                  <a:pt x="43104" y="9670"/>
                  <a:pt x="43104" y="21600"/>
                </a:cubicBezTo>
                <a:lnTo>
                  <a:pt x="21504" y="21600"/>
                </a:lnTo>
                <a:close/>
              </a:path>
            </a:pathLst>
          </a:custGeom>
          <a:noFill/>
          <a:ln w="12700">
            <a:solidFill>
              <a:srgbClr val="3366FF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71696" name="Text Box 16"/>
          <p:cNvSpPr txBox="1">
            <a:spLocks noChangeArrowheads="1"/>
          </p:cNvSpPr>
          <p:nvPr/>
        </p:nvSpPr>
        <p:spPr bwMode="auto">
          <a:xfrm>
            <a:off x="2971800" y="3962400"/>
            <a:ext cx="2971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Possible </a:t>
            </a:r>
            <a:r>
              <a:rPr lang="en-US" b="1">
                <a:solidFill>
                  <a:schemeClr val="bg2"/>
                </a:solidFill>
              </a:rPr>
              <a:t>allele</a:t>
            </a:r>
            <a:r>
              <a:rPr lang="en-US">
                <a:solidFill>
                  <a:schemeClr val="bg2"/>
                </a:solidFill>
              </a:rPr>
              <a:t> combinations when the gametes (</a:t>
            </a:r>
            <a:r>
              <a:rPr lang="en-US" i="1">
                <a:solidFill>
                  <a:schemeClr val="bg2"/>
                </a:solidFill>
              </a:rPr>
              <a:t>pollen &amp; egg cell</a:t>
            </a:r>
            <a:r>
              <a:rPr lang="en-US">
                <a:solidFill>
                  <a:schemeClr val="bg2"/>
                </a:solidFill>
              </a:rPr>
              <a:t>) are made.</a:t>
            </a:r>
          </a:p>
        </p:txBody>
      </p:sp>
      <p:sp>
        <p:nvSpPr>
          <p:cNvPr id="71697" name="Text Box 17"/>
          <p:cNvSpPr txBox="1">
            <a:spLocks noChangeArrowheads="1"/>
          </p:cNvSpPr>
          <p:nvPr/>
        </p:nvSpPr>
        <p:spPr bwMode="auto">
          <a:xfrm>
            <a:off x="2971800" y="2454275"/>
            <a:ext cx="342582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1 gene pair for height, 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1 gene pair for color.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>
                <a:effectLst/>
              </a:rPr>
              <a:t>DIHYBRID CROSS </a:t>
            </a:r>
            <a:r>
              <a:rPr lang="en-US" sz="2000">
                <a:effectLst/>
              </a:rPr>
              <a:t>(cont’d)</a:t>
            </a:r>
            <a:endParaRPr lang="en-US">
              <a:effectLst/>
            </a:endParaRPr>
          </a:p>
        </p:txBody>
      </p:sp>
      <p:sp>
        <p:nvSpPr>
          <p:cNvPr id="73731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779463" y="1447800"/>
            <a:ext cx="7069137" cy="3810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>
              <a:lnSpc>
                <a:spcPct val="90000"/>
              </a:lnSpc>
              <a:buFont typeface="Calisto MT" pitchFamily="127" charset="0"/>
              <a:buNone/>
            </a:pPr>
            <a:r>
              <a:rPr lang="en-US" sz="3200">
                <a:effectLst/>
                <a:latin typeface="Times New Roman" pitchFamily="127" charset="0"/>
              </a:rPr>
              <a:t> 	           X       TG     TG	  TG     TG  </a:t>
            </a:r>
          </a:p>
          <a:p>
            <a:pPr>
              <a:lnSpc>
                <a:spcPct val="90000"/>
              </a:lnSpc>
              <a:buFont typeface="Calisto MT" pitchFamily="127" charset="0"/>
              <a:buNone/>
            </a:pPr>
            <a:endParaRPr lang="en-US" sz="3200">
              <a:effectLst/>
            </a:endParaRPr>
          </a:p>
        </p:txBody>
      </p:sp>
      <p:grpSp>
        <p:nvGrpSpPr>
          <p:cNvPr id="73788" name="Group 60"/>
          <p:cNvGrpSpPr>
            <a:grpSpLocks/>
          </p:cNvGrpSpPr>
          <p:nvPr/>
        </p:nvGrpSpPr>
        <p:grpSpPr bwMode="auto">
          <a:xfrm>
            <a:off x="1524000" y="2057400"/>
            <a:ext cx="6324600" cy="3581400"/>
            <a:chOff x="1450" y="1536"/>
            <a:chExt cx="2432" cy="1226"/>
          </a:xfrm>
        </p:grpSpPr>
        <p:sp>
          <p:nvSpPr>
            <p:cNvPr id="73737" name="Rectangle 9"/>
            <p:cNvSpPr>
              <a:spLocks noChangeArrowheads="1"/>
            </p:cNvSpPr>
            <p:nvPr/>
          </p:nvSpPr>
          <p:spPr bwMode="auto">
            <a:xfrm>
              <a:off x="3396" y="1828"/>
              <a:ext cx="486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36" name="Rectangle 8"/>
            <p:cNvSpPr>
              <a:spLocks noChangeArrowheads="1"/>
            </p:cNvSpPr>
            <p:nvPr/>
          </p:nvSpPr>
          <p:spPr bwMode="auto">
            <a:xfrm>
              <a:off x="2909" y="1828"/>
              <a:ext cx="487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35" name="Rectangle 7"/>
            <p:cNvSpPr>
              <a:spLocks noChangeArrowheads="1"/>
            </p:cNvSpPr>
            <p:nvPr/>
          </p:nvSpPr>
          <p:spPr bwMode="auto">
            <a:xfrm>
              <a:off x="2423" y="1828"/>
              <a:ext cx="486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34" name="Rectangle 6"/>
            <p:cNvSpPr>
              <a:spLocks noChangeArrowheads="1"/>
            </p:cNvSpPr>
            <p:nvPr/>
          </p:nvSpPr>
          <p:spPr bwMode="auto">
            <a:xfrm>
              <a:off x="1937" y="1828"/>
              <a:ext cx="486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33" name="Rectangle 5"/>
            <p:cNvSpPr>
              <a:spLocks noChangeArrowheads="1"/>
            </p:cNvSpPr>
            <p:nvPr/>
          </p:nvSpPr>
          <p:spPr bwMode="auto">
            <a:xfrm>
              <a:off x="1450" y="1828"/>
              <a:ext cx="487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>
                  <a:solidFill>
                    <a:schemeClr val="bg2"/>
                  </a:solidFill>
                  <a:latin typeface="Times New Roman" pitchFamily="127" charset="0"/>
                </a:rPr>
                <a:t>tg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38" name="Line 10"/>
            <p:cNvSpPr>
              <a:spLocks noChangeShapeType="1"/>
            </p:cNvSpPr>
            <p:nvPr/>
          </p:nvSpPr>
          <p:spPr bwMode="auto">
            <a:xfrm>
              <a:off x="1450" y="1828"/>
              <a:ext cx="243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39" name="Line 11"/>
            <p:cNvSpPr>
              <a:spLocks noChangeShapeType="1"/>
            </p:cNvSpPr>
            <p:nvPr/>
          </p:nvSpPr>
          <p:spPr bwMode="auto">
            <a:xfrm>
              <a:off x="1450" y="2113"/>
              <a:ext cx="243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40" name="Line 12"/>
            <p:cNvSpPr>
              <a:spLocks noChangeShapeType="1"/>
            </p:cNvSpPr>
            <p:nvPr/>
          </p:nvSpPr>
          <p:spPr bwMode="auto">
            <a:xfrm>
              <a:off x="1450" y="1828"/>
              <a:ext cx="0" cy="28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41" name="Line 13"/>
            <p:cNvSpPr>
              <a:spLocks noChangeShapeType="1"/>
            </p:cNvSpPr>
            <p:nvPr/>
          </p:nvSpPr>
          <p:spPr bwMode="auto">
            <a:xfrm>
              <a:off x="1937" y="1828"/>
              <a:ext cx="0" cy="28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42" name="Line 14"/>
            <p:cNvSpPr>
              <a:spLocks noChangeShapeType="1"/>
            </p:cNvSpPr>
            <p:nvPr/>
          </p:nvSpPr>
          <p:spPr bwMode="auto">
            <a:xfrm>
              <a:off x="2423" y="1828"/>
              <a:ext cx="0" cy="28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43" name="Line 15"/>
            <p:cNvSpPr>
              <a:spLocks noChangeShapeType="1"/>
            </p:cNvSpPr>
            <p:nvPr/>
          </p:nvSpPr>
          <p:spPr bwMode="auto">
            <a:xfrm>
              <a:off x="2909" y="1828"/>
              <a:ext cx="0" cy="28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44" name="Line 16"/>
            <p:cNvSpPr>
              <a:spLocks noChangeShapeType="1"/>
            </p:cNvSpPr>
            <p:nvPr/>
          </p:nvSpPr>
          <p:spPr bwMode="auto">
            <a:xfrm>
              <a:off x="3396" y="1828"/>
              <a:ext cx="0" cy="28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45" name="Line 17"/>
            <p:cNvSpPr>
              <a:spLocks noChangeShapeType="1"/>
            </p:cNvSpPr>
            <p:nvPr/>
          </p:nvSpPr>
          <p:spPr bwMode="auto">
            <a:xfrm>
              <a:off x="3882" y="1828"/>
              <a:ext cx="0" cy="28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57" name="Rectangle 29"/>
            <p:cNvSpPr>
              <a:spLocks noChangeArrowheads="1"/>
            </p:cNvSpPr>
            <p:nvPr/>
          </p:nvSpPr>
          <p:spPr bwMode="auto">
            <a:xfrm>
              <a:off x="3396" y="2362"/>
              <a:ext cx="486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56" name="Rectangle 28"/>
            <p:cNvSpPr>
              <a:spLocks noChangeArrowheads="1"/>
            </p:cNvSpPr>
            <p:nvPr/>
          </p:nvSpPr>
          <p:spPr bwMode="auto">
            <a:xfrm>
              <a:off x="2909" y="2362"/>
              <a:ext cx="487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55" name="Rectangle 27"/>
            <p:cNvSpPr>
              <a:spLocks noChangeArrowheads="1"/>
            </p:cNvSpPr>
            <p:nvPr/>
          </p:nvSpPr>
          <p:spPr bwMode="auto">
            <a:xfrm>
              <a:off x="2423" y="2362"/>
              <a:ext cx="486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54" name="Rectangle 26"/>
            <p:cNvSpPr>
              <a:spLocks noChangeArrowheads="1"/>
            </p:cNvSpPr>
            <p:nvPr/>
          </p:nvSpPr>
          <p:spPr bwMode="auto">
            <a:xfrm>
              <a:off x="1937" y="2362"/>
              <a:ext cx="486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53" name="Rectangle 25"/>
            <p:cNvSpPr>
              <a:spLocks noChangeArrowheads="1"/>
            </p:cNvSpPr>
            <p:nvPr/>
          </p:nvSpPr>
          <p:spPr bwMode="auto">
            <a:xfrm>
              <a:off x="1450" y="2362"/>
              <a:ext cx="487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>
                  <a:solidFill>
                    <a:schemeClr val="bg2"/>
                  </a:solidFill>
                  <a:latin typeface="Times New Roman" pitchFamily="127" charset="0"/>
                </a:rPr>
                <a:t>tg</a:t>
              </a:r>
              <a:endParaRPr lang="en-US" sz="3200">
                <a:latin typeface="Times New Roman" pitchFamily="127" charset="0"/>
              </a:endParaRPr>
            </a:p>
          </p:txBody>
        </p:sp>
        <p:sp>
          <p:nvSpPr>
            <p:cNvPr id="73752" name="Rectangle 24"/>
            <p:cNvSpPr>
              <a:spLocks noChangeArrowheads="1"/>
            </p:cNvSpPr>
            <p:nvPr/>
          </p:nvSpPr>
          <p:spPr bwMode="auto">
            <a:xfrm>
              <a:off x="3396" y="2113"/>
              <a:ext cx="48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51" name="Rectangle 23"/>
            <p:cNvSpPr>
              <a:spLocks noChangeArrowheads="1"/>
            </p:cNvSpPr>
            <p:nvPr/>
          </p:nvSpPr>
          <p:spPr bwMode="auto">
            <a:xfrm>
              <a:off x="2909" y="2113"/>
              <a:ext cx="487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50" name="Rectangle 22"/>
            <p:cNvSpPr>
              <a:spLocks noChangeArrowheads="1"/>
            </p:cNvSpPr>
            <p:nvPr/>
          </p:nvSpPr>
          <p:spPr bwMode="auto">
            <a:xfrm>
              <a:off x="2423" y="2113"/>
              <a:ext cx="48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49" name="Rectangle 21"/>
            <p:cNvSpPr>
              <a:spLocks noChangeArrowheads="1"/>
            </p:cNvSpPr>
            <p:nvPr/>
          </p:nvSpPr>
          <p:spPr bwMode="auto">
            <a:xfrm>
              <a:off x="1937" y="2113"/>
              <a:ext cx="48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48" name="Rectangle 20"/>
            <p:cNvSpPr>
              <a:spLocks noChangeArrowheads="1"/>
            </p:cNvSpPr>
            <p:nvPr/>
          </p:nvSpPr>
          <p:spPr bwMode="auto">
            <a:xfrm>
              <a:off x="1450" y="2113"/>
              <a:ext cx="487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>
                  <a:solidFill>
                    <a:schemeClr val="bg2"/>
                  </a:solidFill>
                  <a:latin typeface="Times New Roman" pitchFamily="127" charset="0"/>
                </a:rPr>
                <a:t>tg</a:t>
              </a:r>
              <a:endParaRPr lang="en-US" sz="3200">
                <a:latin typeface="Times New Roman" pitchFamily="127" charset="0"/>
              </a:endParaRPr>
            </a:p>
          </p:txBody>
        </p:sp>
        <p:sp>
          <p:nvSpPr>
            <p:cNvPr id="73758" name="Line 30"/>
            <p:cNvSpPr>
              <a:spLocks noChangeShapeType="1"/>
            </p:cNvSpPr>
            <p:nvPr/>
          </p:nvSpPr>
          <p:spPr bwMode="auto">
            <a:xfrm>
              <a:off x="1450" y="2113"/>
              <a:ext cx="243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59" name="Line 31"/>
            <p:cNvSpPr>
              <a:spLocks noChangeShapeType="1"/>
            </p:cNvSpPr>
            <p:nvPr/>
          </p:nvSpPr>
          <p:spPr bwMode="auto">
            <a:xfrm>
              <a:off x="1450" y="2362"/>
              <a:ext cx="2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60" name="Line 32"/>
            <p:cNvSpPr>
              <a:spLocks noChangeShapeType="1"/>
            </p:cNvSpPr>
            <p:nvPr/>
          </p:nvSpPr>
          <p:spPr bwMode="auto">
            <a:xfrm>
              <a:off x="1450" y="2762"/>
              <a:ext cx="243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61" name="Line 33"/>
            <p:cNvSpPr>
              <a:spLocks noChangeShapeType="1"/>
            </p:cNvSpPr>
            <p:nvPr/>
          </p:nvSpPr>
          <p:spPr bwMode="auto">
            <a:xfrm>
              <a:off x="1450" y="2113"/>
              <a:ext cx="0" cy="64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62" name="Line 34"/>
            <p:cNvSpPr>
              <a:spLocks noChangeShapeType="1"/>
            </p:cNvSpPr>
            <p:nvPr/>
          </p:nvSpPr>
          <p:spPr bwMode="auto">
            <a:xfrm>
              <a:off x="1937" y="2113"/>
              <a:ext cx="0" cy="6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63" name="Line 35"/>
            <p:cNvSpPr>
              <a:spLocks noChangeShapeType="1"/>
            </p:cNvSpPr>
            <p:nvPr/>
          </p:nvSpPr>
          <p:spPr bwMode="auto">
            <a:xfrm>
              <a:off x="2423" y="2113"/>
              <a:ext cx="0" cy="6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64" name="Line 36"/>
            <p:cNvSpPr>
              <a:spLocks noChangeShapeType="1"/>
            </p:cNvSpPr>
            <p:nvPr/>
          </p:nvSpPr>
          <p:spPr bwMode="auto">
            <a:xfrm>
              <a:off x="2909" y="2113"/>
              <a:ext cx="0" cy="6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65" name="Line 37"/>
            <p:cNvSpPr>
              <a:spLocks noChangeShapeType="1"/>
            </p:cNvSpPr>
            <p:nvPr/>
          </p:nvSpPr>
          <p:spPr bwMode="auto">
            <a:xfrm>
              <a:off x="3396" y="2113"/>
              <a:ext cx="0" cy="6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66" name="Line 38"/>
            <p:cNvSpPr>
              <a:spLocks noChangeShapeType="1"/>
            </p:cNvSpPr>
            <p:nvPr/>
          </p:nvSpPr>
          <p:spPr bwMode="auto">
            <a:xfrm>
              <a:off x="3882" y="2113"/>
              <a:ext cx="0" cy="64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73" name="Rectangle 45"/>
            <p:cNvSpPr>
              <a:spLocks noChangeArrowheads="1"/>
            </p:cNvSpPr>
            <p:nvPr/>
          </p:nvSpPr>
          <p:spPr bwMode="auto">
            <a:xfrm>
              <a:off x="3396" y="1536"/>
              <a:ext cx="48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72" name="Rectangle 44"/>
            <p:cNvSpPr>
              <a:spLocks noChangeArrowheads="1"/>
            </p:cNvSpPr>
            <p:nvPr/>
          </p:nvSpPr>
          <p:spPr bwMode="auto">
            <a:xfrm>
              <a:off x="2909" y="1536"/>
              <a:ext cx="487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71" name="Rectangle 43"/>
            <p:cNvSpPr>
              <a:spLocks noChangeArrowheads="1"/>
            </p:cNvSpPr>
            <p:nvPr/>
          </p:nvSpPr>
          <p:spPr bwMode="auto">
            <a:xfrm>
              <a:off x="2423" y="1536"/>
              <a:ext cx="48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70" name="Rectangle 42"/>
            <p:cNvSpPr>
              <a:spLocks noChangeArrowheads="1"/>
            </p:cNvSpPr>
            <p:nvPr/>
          </p:nvSpPr>
          <p:spPr bwMode="auto">
            <a:xfrm>
              <a:off x="1937" y="1536"/>
              <a:ext cx="48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 b="1">
                  <a:solidFill>
                    <a:srgbClr val="FF0000"/>
                  </a:solidFill>
                  <a:latin typeface="Times New Roman" pitchFamily="127" charset="0"/>
                </a:rPr>
                <a:t>TtGg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69" name="Rectangle 41"/>
            <p:cNvSpPr>
              <a:spLocks noChangeArrowheads="1"/>
            </p:cNvSpPr>
            <p:nvPr/>
          </p:nvSpPr>
          <p:spPr bwMode="auto">
            <a:xfrm>
              <a:off x="1450" y="1536"/>
              <a:ext cx="487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hangingPunct="0">
                <a:spcBef>
                  <a:spcPts val="2000"/>
                </a:spcBef>
                <a:buFont typeface="Calisto MT" pitchFamily="127" charset="0"/>
                <a:buNone/>
              </a:pPr>
              <a:r>
                <a:rPr lang="en-US" sz="3200">
                  <a:solidFill>
                    <a:schemeClr val="bg2"/>
                  </a:solidFill>
                  <a:latin typeface="Times New Roman" pitchFamily="127" charset="0"/>
                </a:rPr>
                <a:t>tg</a:t>
              </a:r>
              <a:endParaRPr lang="en-US" sz="3200">
                <a:solidFill>
                  <a:schemeClr val="bg2"/>
                </a:solidFill>
                <a:latin typeface="Calisto MT" pitchFamily="127" charset="0"/>
              </a:endParaRPr>
            </a:p>
          </p:txBody>
        </p:sp>
        <p:sp>
          <p:nvSpPr>
            <p:cNvPr id="73774" name="Line 46"/>
            <p:cNvSpPr>
              <a:spLocks noChangeShapeType="1"/>
            </p:cNvSpPr>
            <p:nvPr/>
          </p:nvSpPr>
          <p:spPr bwMode="auto">
            <a:xfrm>
              <a:off x="1450" y="1536"/>
              <a:ext cx="243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75" name="Line 47"/>
            <p:cNvSpPr>
              <a:spLocks noChangeShapeType="1"/>
            </p:cNvSpPr>
            <p:nvPr/>
          </p:nvSpPr>
          <p:spPr bwMode="auto">
            <a:xfrm>
              <a:off x="1450" y="1828"/>
              <a:ext cx="243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76" name="Line 48"/>
            <p:cNvSpPr>
              <a:spLocks noChangeShapeType="1"/>
            </p:cNvSpPr>
            <p:nvPr/>
          </p:nvSpPr>
          <p:spPr bwMode="auto">
            <a:xfrm>
              <a:off x="1450" y="1536"/>
              <a:ext cx="0" cy="2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77" name="Line 49"/>
            <p:cNvSpPr>
              <a:spLocks noChangeShapeType="1"/>
            </p:cNvSpPr>
            <p:nvPr/>
          </p:nvSpPr>
          <p:spPr bwMode="auto">
            <a:xfrm>
              <a:off x="1937" y="1536"/>
              <a:ext cx="0" cy="2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78" name="Line 50"/>
            <p:cNvSpPr>
              <a:spLocks noChangeShapeType="1"/>
            </p:cNvSpPr>
            <p:nvPr/>
          </p:nvSpPr>
          <p:spPr bwMode="auto">
            <a:xfrm>
              <a:off x="2423" y="1536"/>
              <a:ext cx="0" cy="2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79" name="Line 51"/>
            <p:cNvSpPr>
              <a:spLocks noChangeShapeType="1"/>
            </p:cNvSpPr>
            <p:nvPr/>
          </p:nvSpPr>
          <p:spPr bwMode="auto">
            <a:xfrm>
              <a:off x="2909" y="1536"/>
              <a:ext cx="0" cy="2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80" name="Line 52"/>
            <p:cNvSpPr>
              <a:spLocks noChangeShapeType="1"/>
            </p:cNvSpPr>
            <p:nvPr/>
          </p:nvSpPr>
          <p:spPr bwMode="auto">
            <a:xfrm>
              <a:off x="3396" y="1536"/>
              <a:ext cx="0" cy="2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81" name="Line 53"/>
            <p:cNvSpPr>
              <a:spLocks noChangeShapeType="1"/>
            </p:cNvSpPr>
            <p:nvPr/>
          </p:nvSpPr>
          <p:spPr bwMode="auto">
            <a:xfrm>
              <a:off x="3882" y="1536"/>
              <a:ext cx="0" cy="2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3790" name="Rectangle 62"/>
          <p:cNvSpPr>
            <a:spLocks noChangeArrowheads="1"/>
          </p:cNvSpPr>
          <p:nvPr/>
        </p:nvSpPr>
        <p:spPr bwMode="auto">
          <a:xfrm>
            <a:off x="2790825" y="2057400"/>
            <a:ext cx="5057775" cy="3581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791" name="Rectangle 63"/>
          <p:cNvSpPr>
            <a:spLocks noChangeArrowheads="1"/>
          </p:cNvSpPr>
          <p:nvPr/>
        </p:nvSpPr>
        <p:spPr bwMode="auto">
          <a:xfrm>
            <a:off x="2790825" y="2909888"/>
            <a:ext cx="5057775" cy="27289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792" name="Rectangle 64"/>
          <p:cNvSpPr>
            <a:spLocks noChangeArrowheads="1"/>
          </p:cNvSpPr>
          <p:nvPr/>
        </p:nvSpPr>
        <p:spPr bwMode="auto">
          <a:xfrm>
            <a:off x="2790825" y="3743325"/>
            <a:ext cx="5057775" cy="18954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794" name="Rectangle 66"/>
          <p:cNvSpPr>
            <a:spLocks noChangeArrowheads="1"/>
          </p:cNvSpPr>
          <p:nvPr/>
        </p:nvSpPr>
        <p:spPr bwMode="auto">
          <a:xfrm>
            <a:off x="2790825" y="4470400"/>
            <a:ext cx="5057775" cy="116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795" name="Text Box 67"/>
          <p:cNvSpPr txBox="1">
            <a:spLocks noChangeArrowheads="1"/>
          </p:cNvSpPr>
          <p:nvPr/>
        </p:nvSpPr>
        <p:spPr bwMode="auto">
          <a:xfrm>
            <a:off x="609600" y="5638800"/>
            <a:ext cx="8534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Genotypes: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Phenotypes: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737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737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737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737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90" grpId="0" animBg="1"/>
      <p:bldP spid="73791" grpId="0" animBg="1"/>
      <p:bldP spid="73792" grpId="0" animBg="1"/>
      <p:bldP spid="7379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a typeface="+mj-ea"/>
                <a:cs typeface="+mj-cs"/>
              </a:rPr>
              <a:t>Genetics </a:t>
            </a:r>
            <a:r>
              <a:rPr lang="en-US" sz="2800" b="1" dirty="0" smtClean="0">
                <a:ea typeface="+mj-ea"/>
                <a:cs typeface="+mj-cs"/>
              </a:rPr>
              <a:t>(cont’d)</a:t>
            </a:r>
          </a:p>
        </p:txBody>
      </p:sp>
      <p:graphicFrame>
        <p:nvGraphicFramePr>
          <p:cNvPr id="31788" name="Group 1068"/>
          <p:cNvGraphicFramePr>
            <a:graphicFrameLocks noGrp="1"/>
          </p:cNvGraphicFramePr>
          <p:nvPr>
            <p:ph idx="1"/>
          </p:nvPr>
        </p:nvGraphicFramePr>
        <p:xfrm>
          <a:off x="381000" y="2817813"/>
          <a:ext cx="8305800" cy="4029074"/>
        </p:xfrm>
        <a:graphic>
          <a:graphicData uri="http://schemas.openxmlformats.org/drawingml/2006/table">
            <a:tbl>
              <a:tblPr/>
              <a:tblGrid>
                <a:gridCol w="1660525"/>
                <a:gridCol w="1662113"/>
                <a:gridCol w="1660525"/>
                <a:gridCol w="1662112"/>
                <a:gridCol w="16605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1F07"/>
                          </a:solidFill>
                          <a:effectLst/>
                          <a:latin typeface="Calisto MT" pitchFamily="127" charset="0"/>
                          <a:ea typeface="ＭＳ Ｐゴシック" pitchFamily="127" charset="-128"/>
                          <a:cs typeface="ＭＳ Ｐゴシック" pitchFamily="127" charset="-128"/>
                        </a:rPr>
                        <a:t>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1F07"/>
                          </a:solidFill>
                          <a:effectLst/>
                          <a:latin typeface="Calisto MT" pitchFamily="127" charset="0"/>
                          <a:ea typeface="ＭＳ Ｐゴシック" pitchFamily="127" charset="-128"/>
                          <a:cs typeface="ＭＳ Ｐゴシック" pitchFamily="127" charset="-128"/>
                        </a:rPr>
                        <a:t>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1F07"/>
                          </a:solidFill>
                          <a:effectLst/>
                          <a:latin typeface="Calisto MT" pitchFamily="127" charset="0"/>
                          <a:ea typeface="ＭＳ Ｐゴシック" pitchFamily="127" charset="-128"/>
                          <a:cs typeface="ＭＳ Ｐゴシック" pitchFamily="127" charset="-128"/>
                        </a:rPr>
                        <a:t>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1F07"/>
                          </a:solidFill>
                          <a:effectLst/>
                          <a:latin typeface="Calisto MT" pitchFamily="127" charset="0"/>
                          <a:ea typeface="ＭＳ Ｐゴシック" pitchFamily="127" charset="-128"/>
                          <a:cs typeface="ＭＳ Ｐゴシック" pitchFamily="127" charset="-128"/>
                        </a:rPr>
                        <a:t>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1F07"/>
                          </a:solidFill>
                          <a:effectLst/>
                          <a:latin typeface="Calisto MT" pitchFamily="127" charset="0"/>
                          <a:ea typeface="ＭＳ Ｐゴシック" pitchFamily="127" charset="-128"/>
                          <a:cs typeface="ＭＳ Ｐゴシック" pitchFamily="127" charset="-128"/>
                        </a:rPr>
                        <a:t>BS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1F07"/>
                          </a:solidFill>
                          <a:effectLst/>
                          <a:latin typeface="Calisto MT" pitchFamily="127" charset="0"/>
                          <a:ea typeface="ＭＳ Ｐゴシック" pitchFamily="127" charset="-128"/>
                          <a:cs typeface="ＭＳ Ｐゴシック" pitchFamily="127" charset="-128"/>
                        </a:rPr>
                        <a:t>BBSS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1F07"/>
                          </a:solidFill>
                          <a:effectLst/>
                          <a:latin typeface="Calisto MT" pitchFamily="127" charset="0"/>
                          <a:ea typeface="ＭＳ Ｐゴシック" pitchFamily="127" charset="-128"/>
                          <a:cs typeface="ＭＳ Ｐゴシック" pitchFamily="127" charset="-128"/>
                        </a:rPr>
                        <a:t>BBSs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1F07"/>
                          </a:solidFill>
                          <a:effectLst/>
                          <a:latin typeface="Calisto MT" pitchFamily="127" charset="0"/>
                          <a:ea typeface="ＭＳ Ｐゴシック" pitchFamily="127" charset="-128"/>
                          <a:cs typeface="ＭＳ Ｐゴシック" pitchFamily="127" charset="-128"/>
                        </a:rPr>
                        <a:t>BbSS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1F07"/>
                          </a:solidFill>
                          <a:effectLst/>
                          <a:latin typeface="Calisto MT" pitchFamily="127" charset="0"/>
                          <a:ea typeface="ＭＳ Ｐゴシック" pitchFamily="127" charset="-128"/>
                          <a:cs typeface="ＭＳ Ｐゴシック" pitchFamily="127" charset="-128"/>
                        </a:rPr>
                        <a:t>BbSs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CCC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1F07"/>
                          </a:solidFill>
                          <a:effectLst/>
                          <a:latin typeface="Calisto MT" pitchFamily="127" charset="0"/>
                          <a:ea typeface="ＭＳ Ｐゴシック" pitchFamily="127" charset="-128"/>
                          <a:cs typeface="ＭＳ Ｐゴシック" pitchFamily="127" charset="-128"/>
                        </a:rPr>
                        <a:t>BS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1F07"/>
                          </a:solidFill>
                          <a:effectLst/>
                          <a:latin typeface="Calisto MT" pitchFamily="127" charset="0"/>
                          <a:ea typeface="ＭＳ Ｐゴシック" pitchFamily="127" charset="-128"/>
                          <a:cs typeface="ＭＳ Ｐゴシック" pitchFamily="127" charset="-128"/>
                        </a:rPr>
                        <a:t>Bs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CCC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1F07"/>
                          </a:solidFill>
                          <a:effectLst/>
                          <a:latin typeface="Calisto MT" pitchFamily="127" charset="0"/>
                          <a:ea typeface="ＭＳ Ｐゴシック" pitchFamily="127" charset="-128"/>
                          <a:cs typeface="ＭＳ Ｐゴシック" pitchFamily="127" charset="-128"/>
                        </a:rPr>
                        <a:t>Bs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921F07"/>
                        </a:solidFill>
                        <a:effectLst/>
                        <a:latin typeface="Calisto MT" pitchFamily="127" charset="0"/>
                        <a:ea typeface="ＭＳ Ｐゴシック" pitchFamily="127" charset="-128"/>
                        <a:cs typeface="ＭＳ Ｐゴシック" pitchFamily="127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7E7"/>
                    </a:solidFill>
                  </a:tcPr>
                </a:tc>
              </a:tr>
            </a:tbl>
          </a:graphicData>
        </a:graphic>
      </p:graphicFrame>
      <p:sp>
        <p:nvSpPr>
          <p:cNvPr id="31789" name="Text Box 1069"/>
          <p:cNvSpPr txBox="1">
            <a:spLocks noChangeArrowheads="1"/>
          </p:cNvSpPr>
          <p:nvPr/>
        </p:nvSpPr>
        <p:spPr bwMode="auto">
          <a:xfrm>
            <a:off x="0" y="1346200"/>
            <a:ext cx="9372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Cross a </a:t>
            </a:r>
            <a:r>
              <a:rPr lang="en-US" b="1">
                <a:solidFill>
                  <a:schemeClr val="bg2"/>
                </a:solidFill>
              </a:rPr>
              <a:t>heterozygous black, short haired mouse with a homozygous black, long haired mouse</a:t>
            </a:r>
            <a:r>
              <a:rPr lang="en-US">
                <a:solidFill>
                  <a:schemeClr val="bg2"/>
                </a:solidFill>
              </a:rPr>
              <a:t>. </a:t>
            </a:r>
            <a:r>
              <a:rPr lang="en-US" sz="2000" i="1">
                <a:solidFill>
                  <a:schemeClr val="bg2"/>
                </a:solidFill>
              </a:rPr>
              <a:t>(black &amp; short are dominant)</a:t>
            </a:r>
          </a:p>
        </p:txBody>
      </p:sp>
      <p:sp>
        <p:nvSpPr>
          <p:cNvPr id="31790" name="Text Box 1070"/>
          <p:cNvSpPr txBox="1">
            <a:spLocks noChangeArrowheads="1"/>
          </p:cNvSpPr>
          <p:nvPr/>
        </p:nvSpPr>
        <p:spPr bwMode="auto">
          <a:xfrm>
            <a:off x="2987675" y="2108200"/>
            <a:ext cx="403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chemeClr val="bg2"/>
                </a:solidFill>
              </a:rPr>
              <a:t>BbSs  X  BBss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a typeface="+mj-ea"/>
                <a:cs typeface="+mj-cs"/>
              </a:rPr>
              <a:t>Genetics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38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b="1" dirty="0" smtClean="0">
                <a:solidFill>
                  <a:srgbClr val="000000"/>
                </a:solidFill>
                <a:ea typeface="+mn-ea"/>
                <a:cs typeface="+mn-cs"/>
              </a:rPr>
              <a:t>Genetics </a:t>
            </a:r>
            <a:r>
              <a:rPr lang="en-US" sz="3200" dirty="0" smtClean="0">
                <a:solidFill>
                  <a:srgbClr val="000000"/>
                </a:solidFill>
                <a:ea typeface="+mn-ea"/>
                <a:cs typeface="+mn-cs"/>
              </a:rPr>
              <a:t>– the study of heredity</a:t>
            </a: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ea typeface="+mn-ea"/>
                <a:cs typeface="+mn-cs"/>
              </a:rPr>
              <a:t>An organism’s genetic makeup is its </a:t>
            </a:r>
            <a:r>
              <a:rPr lang="en-US" sz="3200" b="1" i="1" dirty="0" smtClean="0">
                <a:solidFill>
                  <a:srgbClr val="000000"/>
                </a:solidFill>
                <a:ea typeface="+mn-ea"/>
                <a:cs typeface="+mn-cs"/>
              </a:rPr>
              <a:t>genotype</a:t>
            </a: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ea typeface="+mn-ea"/>
                <a:cs typeface="+mn-cs"/>
              </a:rPr>
              <a:t>An organism’s visible genetic makeup is its </a:t>
            </a:r>
            <a:r>
              <a:rPr lang="en-US" sz="3200" b="1" i="1" dirty="0" smtClean="0">
                <a:solidFill>
                  <a:srgbClr val="000000"/>
                </a:solidFill>
                <a:ea typeface="+mn-ea"/>
                <a:cs typeface="+mn-cs"/>
              </a:rPr>
              <a:t>phenotype</a:t>
            </a:r>
            <a:endParaRPr lang="en-US" sz="3200" dirty="0" smtClean="0">
              <a:solidFill>
                <a:srgbClr val="000000"/>
              </a:solidFill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None/>
              <a:defRPr/>
            </a:pPr>
            <a:endParaRPr lang="en-US" sz="3200" dirty="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19459" name="Picture 3" descr="genotype_phenotype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4038600"/>
            <a:ext cx="621665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a typeface="+mj-ea"/>
                <a:cs typeface="+mj-cs"/>
              </a:rPr>
              <a:t>Genetics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343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ea typeface="+mn-ea"/>
                <a:cs typeface="+mn-cs"/>
              </a:rPr>
              <a:t>Individuals with identical alleles are called </a:t>
            </a:r>
            <a:r>
              <a:rPr lang="en-US" sz="3200" b="1" dirty="0" smtClean="0">
                <a:solidFill>
                  <a:srgbClr val="000000"/>
                </a:solidFill>
                <a:ea typeface="+mn-ea"/>
                <a:cs typeface="+mn-cs"/>
              </a:rPr>
              <a:t>homozygous</a:t>
            </a: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ea typeface="+mn-ea"/>
                <a:cs typeface="+mn-cs"/>
              </a:rPr>
              <a:t>Individuals with different alleles are called </a:t>
            </a:r>
            <a:r>
              <a:rPr lang="en-US" sz="3200" b="1" dirty="0" smtClean="0">
                <a:solidFill>
                  <a:srgbClr val="000000"/>
                </a:solidFill>
                <a:ea typeface="+mn-ea"/>
                <a:cs typeface="+mn-cs"/>
              </a:rPr>
              <a:t>heterozygous</a:t>
            </a: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None/>
              <a:defRPr/>
            </a:pPr>
            <a:endParaRPr lang="en-US" sz="3200" dirty="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21507" name="Picture 3" descr="genotype_phenotype.gif"/>
          <p:cNvPicPr>
            <a:picLocks noChangeAspect="1"/>
          </p:cNvPicPr>
          <p:nvPr/>
        </p:nvPicPr>
        <p:blipFill>
          <a:blip r:embed="rId3"/>
          <a:srcRect l="9805" r="65680"/>
          <a:stretch>
            <a:fillRect/>
          </a:stretch>
        </p:blipFill>
        <p:spPr bwMode="auto">
          <a:xfrm>
            <a:off x="6096000" y="1828800"/>
            <a:ext cx="237331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4267200" y="2895600"/>
            <a:ext cx="2057400" cy="381000"/>
          </a:xfrm>
          <a:prstGeom prst="straightConnector1">
            <a:avLst/>
          </a:prstGeom>
          <a:ln w="666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a typeface="+mj-ea"/>
                <a:cs typeface="+mj-cs"/>
              </a:rPr>
              <a:t>Genetics </a:t>
            </a:r>
            <a:r>
              <a:rPr lang="en-US" sz="2800" b="1" dirty="0" smtClean="0">
                <a:ea typeface="+mj-ea"/>
                <a:cs typeface="+mj-cs"/>
              </a:rPr>
              <a:t>(cont’d)</a:t>
            </a:r>
            <a:endParaRPr lang="en-US" b="1" dirty="0" smtClean="0">
              <a:ea typeface="+mj-ea"/>
              <a:cs typeface="+mj-cs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1905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b="1" dirty="0" err="1" smtClean="0">
                <a:solidFill>
                  <a:srgbClr val="000000"/>
                </a:solidFill>
                <a:ea typeface="+mn-ea"/>
                <a:cs typeface="+mn-cs"/>
              </a:rPr>
              <a:t>Gregor</a:t>
            </a:r>
            <a:r>
              <a:rPr lang="en-US" sz="3200" b="1" dirty="0" smtClean="0">
                <a:solidFill>
                  <a:srgbClr val="000000"/>
                </a:solidFill>
                <a:ea typeface="+mn-ea"/>
                <a:cs typeface="+mn-cs"/>
              </a:rPr>
              <a:t> Mendel </a:t>
            </a:r>
            <a:r>
              <a:rPr lang="en-US" sz="3200" dirty="0" smtClean="0">
                <a:solidFill>
                  <a:srgbClr val="000000"/>
                </a:solidFill>
                <a:ea typeface="+mn-ea"/>
                <a:cs typeface="+mn-cs"/>
              </a:rPr>
              <a:t>developed principles of genetics by experimenting with pea plants.</a:t>
            </a:r>
          </a:p>
          <a:p>
            <a:pPr lvl="1" eaLnBrk="1" fontAlgn="auto" hangingPunct="1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ea typeface="+mn-ea"/>
              </a:rPr>
              <a:t>Different forms of a gene are each called an </a:t>
            </a:r>
            <a:r>
              <a:rPr lang="en-US" sz="3200" b="1" dirty="0" smtClean="0">
                <a:solidFill>
                  <a:srgbClr val="000000"/>
                </a:solidFill>
                <a:ea typeface="+mn-ea"/>
              </a:rPr>
              <a:t>allele</a:t>
            </a:r>
          </a:p>
        </p:txBody>
      </p:sp>
      <p:pic>
        <p:nvPicPr>
          <p:cNvPr id="23557" name="Picture 3" descr="alleles.JPG"/>
          <p:cNvPicPr>
            <a:picLocks noChangeAspect="1"/>
          </p:cNvPicPr>
          <p:nvPr/>
        </p:nvPicPr>
        <p:blipFill>
          <a:blip r:embed="rId3"/>
          <a:srcRect l="24948" t="56044" r="58768" b="6816"/>
          <a:stretch>
            <a:fillRect/>
          </a:stretch>
        </p:blipFill>
        <p:spPr bwMode="auto">
          <a:xfrm>
            <a:off x="6610350" y="1952625"/>
            <a:ext cx="1905000" cy="3229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nip Single Corner Rectangle 4"/>
          <p:cNvSpPr/>
          <p:nvPr/>
        </p:nvSpPr>
        <p:spPr bwMode="auto">
          <a:xfrm>
            <a:off x="6671733" y="1981412"/>
            <a:ext cx="548216" cy="1281159"/>
          </a:xfrm>
          <a:prstGeom prst="snip1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3561" name="TextBox 5"/>
          <p:cNvSpPr txBox="1">
            <a:spLocks noChangeArrowheads="1"/>
          </p:cNvSpPr>
          <p:nvPr/>
        </p:nvSpPr>
        <p:spPr bwMode="auto">
          <a:xfrm>
            <a:off x="6267450" y="5395913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</a:rPr>
              <a:t>Chromosomes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 rot="5400000" flipH="1" flipV="1">
            <a:off x="6985794" y="5068094"/>
            <a:ext cx="468312" cy="228600"/>
          </a:xfrm>
          <a:prstGeom prst="line">
            <a:avLst/>
          </a:prstGeom>
          <a:ln w="31750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7334250" y="4948238"/>
            <a:ext cx="550118" cy="447676"/>
          </a:xfrm>
          <a:prstGeom prst="line">
            <a:avLst/>
          </a:prstGeom>
          <a:ln w="31750" cap="flat">
            <a:solidFill>
              <a:schemeClr val="bg2"/>
            </a:solidFill>
            <a:round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 bwMode="auto">
          <a:xfrm>
            <a:off x="7747001" y="3734220"/>
            <a:ext cx="253999" cy="21169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334000" y="3962400"/>
            <a:ext cx="1771650" cy="474663"/>
          </a:xfrm>
          <a:prstGeom prst="straightConnector1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372200" y="149096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Begin here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a typeface="+mj-ea"/>
                <a:cs typeface="+mj-cs"/>
              </a:rPr>
              <a:t>Genetics </a:t>
            </a:r>
            <a:r>
              <a:rPr lang="en-US" sz="2800" b="1" dirty="0" smtClean="0">
                <a:ea typeface="+mj-ea"/>
                <a:cs typeface="+mj-cs"/>
              </a:rPr>
              <a:t>(cont’d)</a:t>
            </a:r>
            <a:endParaRPr lang="en-US" b="1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Calisto MT" pitchFamily="18" charset="0"/>
              <a:buNone/>
              <a:defRPr/>
            </a:pPr>
            <a:r>
              <a:rPr lang="en-US" sz="3200" b="1" dirty="0" smtClean="0">
                <a:solidFill>
                  <a:srgbClr val="000000"/>
                </a:solidFill>
                <a:ea typeface="+mn-ea"/>
                <a:cs typeface="+mn-cs"/>
              </a:rPr>
              <a:t>Principles of Dominance:</a:t>
            </a:r>
          </a:p>
          <a:p>
            <a:pPr lvl="1" eaLnBrk="1" fontAlgn="auto" hangingPunct="1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Calisto MT" pitchFamily="18" charset="0"/>
              <a:buChar char="•"/>
              <a:defRPr/>
            </a:pPr>
            <a:r>
              <a:rPr lang="en-US" sz="3200" b="1" dirty="0" smtClean="0">
                <a:solidFill>
                  <a:srgbClr val="000000"/>
                </a:solidFill>
                <a:ea typeface="+mn-ea"/>
              </a:rPr>
              <a:t>Dominant </a:t>
            </a:r>
            <a:r>
              <a:rPr lang="en-US" sz="3200" dirty="0" smtClean="0">
                <a:solidFill>
                  <a:srgbClr val="000000"/>
                </a:solidFill>
                <a:ea typeface="+mn-ea"/>
              </a:rPr>
              <a:t>alleles show in an organism’s </a:t>
            </a:r>
            <a:r>
              <a:rPr lang="en-US" sz="3200" b="1" i="1" dirty="0" smtClean="0">
                <a:solidFill>
                  <a:srgbClr val="000000"/>
                </a:solidFill>
                <a:ea typeface="+mn-ea"/>
              </a:rPr>
              <a:t>phenotype</a:t>
            </a:r>
          </a:p>
          <a:p>
            <a:pPr lvl="1" eaLnBrk="1" fontAlgn="auto" hangingPunct="1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Calisto MT" pitchFamily="18" charset="0"/>
              <a:buChar char="•"/>
              <a:defRPr/>
            </a:pPr>
            <a:r>
              <a:rPr lang="en-US" sz="3200" b="1" dirty="0" smtClean="0">
                <a:solidFill>
                  <a:srgbClr val="000000"/>
                </a:solidFill>
                <a:ea typeface="+mn-ea"/>
              </a:rPr>
              <a:t>Recessive </a:t>
            </a:r>
            <a:r>
              <a:rPr lang="en-US" sz="3200" dirty="0" smtClean="0">
                <a:solidFill>
                  <a:srgbClr val="000000"/>
                </a:solidFill>
                <a:ea typeface="+mn-ea"/>
              </a:rPr>
              <a:t>alleles show their effect in an organism’s phenotype only when two are present in the </a:t>
            </a:r>
            <a:r>
              <a:rPr lang="en-US" sz="3200" b="1" i="1" dirty="0" smtClean="0">
                <a:solidFill>
                  <a:srgbClr val="000000"/>
                </a:solidFill>
                <a:ea typeface="+mn-ea"/>
              </a:rPr>
              <a:t>genotype</a:t>
            </a:r>
            <a:r>
              <a:rPr lang="en-US" sz="3200" dirty="0" smtClean="0">
                <a:solidFill>
                  <a:srgbClr val="000000"/>
                </a:solidFill>
                <a:ea typeface="+mn-ea"/>
              </a:rPr>
              <a:t>. </a:t>
            </a: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endParaRPr lang="en-US" sz="3200" dirty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a typeface="+mj-ea"/>
                <a:cs typeface="+mj-cs"/>
              </a:rPr>
              <a:t>Punnett Square</a:t>
            </a:r>
            <a:endParaRPr lang="en-US" b="1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05800" cy="464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ea typeface="+mn-ea"/>
                <a:cs typeface="+mn-cs"/>
              </a:rPr>
              <a:t>Predicting genetic outcomes – Mendel used probability to make predictions.</a:t>
            </a: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ea typeface="+mn-ea"/>
                <a:cs typeface="+mn-cs"/>
              </a:rPr>
              <a:t>Reginald D. Punnett developed the </a:t>
            </a:r>
            <a:r>
              <a:rPr lang="en-US" sz="3200" b="1" dirty="0" smtClean="0">
                <a:solidFill>
                  <a:srgbClr val="000000"/>
                </a:solidFill>
                <a:ea typeface="+mn-ea"/>
                <a:cs typeface="+mn-cs"/>
              </a:rPr>
              <a:t>Punnett Square </a:t>
            </a:r>
            <a:r>
              <a:rPr lang="en-US" sz="3200" dirty="0" smtClean="0">
                <a:solidFill>
                  <a:srgbClr val="000000"/>
                </a:solidFill>
                <a:ea typeface="+mn-ea"/>
                <a:cs typeface="+mn-cs"/>
              </a:rPr>
              <a:t>50 years after Mendel’s work was published.</a:t>
            </a: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ea typeface="+mn-ea"/>
                <a:cs typeface="+mn-cs"/>
              </a:rPr>
              <a:t>When the parent’s </a:t>
            </a:r>
            <a:r>
              <a:rPr lang="en-US" sz="3200" b="1" dirty="0" smtClean="0">
                <a:solidFill>
                  <a:srgbClr val="000000"/>
                </a:solidFill>
                <a:ea typeface="+mn-ea"/>
                <a:cs typeface="+mn-cs"/>
              </a:rPr>
              <a:t>genotype </a:t>
            </a:r>
            <a:r>
              <a:rPr lang="en-US" sz="3200" dirty="0" smtClean="0">
                <a:solidFill>
                  <a:srgbClr val="000000"/>
                </a:solidFill>
                <a:ea typeface="+mn-ea"/>
                <a:cs typeface="+mn-cs"/>
              </a:rPr>
              <a:t>is known, a Punnett square is used to predict possible offspring. </a:t>
            </a:r>
            <a:endParaRPr lang="en-US" sz="3200" dirty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b="1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90700"/>
            <a:ext cx="4724400" cy="50673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latin typeface="Tahoma" pitchFamily="-65" charset="0"/>
                <a:ea typeface="Times New Roman" pitchFamily="-65" charset="0"/>
                <a:cs typeface="Times New Roman" pitchFamily="-65" charset="0"/>
              </a:rPr>
              <a:t>On the top is the genotype of one parent and the other on the side.</a:t>
            </a: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latin typeface="Tahoma" pitchFamily="-65" charset="0"/>
                <a:ea typeface="Times New Roman" pitchFamily="-65" charset="0"/>
                <a:cs typeface="Times New Roman" pitchFamily="-65" charset="0"/>
              </a:rPr>
              <a:t>Principle of segregation occurs – alleles split.</a:t>
            </a: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latin typeface="Tahoma" pitchFamily="-65" charset="0"/>
                <a:ea typeface="Times New Roman" pitchFamily="-65" charset="0"/>
                <a:cs typeface="Times New Roman" pitchFamily="-65" charset="0"/>
              </a:rPr>
              <a:t>Each box contains a possible combination of </a:t>
            </a:r>
            <a:r>
              <a:rPr lang="en-US" sz="3200" b="1" dirty="0" smtClean="0">
                <a:solidFill>
                  <a:srgbClr val="000000"/>
                </a:solidFill>
                <a:latin typeface="Tahoma" pitchFamily="-65" charset="0"/>
                <a:ea typeface="Times New Roman" pitchFamily="-65" charset="0"/>
                <a:cs typeface="Times New Roman" pitchFamily="-65" charset="0"/>
              </a:rPr>
              <a:t>alleles </a:t>
            </a:r>
            <a:r>
              <a:rPr lang="en-US" sz="3200" dirty="0" smtClean="0">
                <a:solidFill>
                  <a:srgbClr val="000000"/>
                </a:solidFill>
                <a:latin typeface="Tahoma" pitchFamily="-65" charset="0"/>
                <a:ea typeface="Times New Roman" pitchFamily="-65" charset="0"/>
                <a:cs typeface="Times New Roman" pitchFamily="-65" charset="0"/>
              </a:rPr>
              <a:t>for offspring </a:t>
            </a: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endParaRPr lang="en-US" sz="3200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35843" name="Picture 4" descr="C:\My Documents\LJK\SCHOOL\LJK scans\peaplant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447800"/>
            <a:ext cx="4114800" cy="464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b="1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90700"/>
            <a:ext cx="4724400" cy="50673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latin typeface="Tahoma" pitchFamily="-65" charset="0"/>
                <a:ea typeface="Times New Roman" pitchFamily="-65" charset="0"/>
                <a:cs typeface="Times New Roman" pitchFamily="-65" charset="0"/>
              </a:rPr>
              <a:t>All of the offspring will have a </a:t>
            </a:r>
            <a:r>
              <a:rPr lang="en-US" sz="3200" b="1" i="1" dirty="0" smtClean="0">
                <a:solidFill>
                  <a:srgbClr val="000000"/>
                </a:solidFill>
                <a:latin typeface="Tahoma" pitchFamily="-65" charset="0"/>
                <a:ea typeface="Times New Roman" pitchFamily="-65" charset="0"/>
                <a:cs typeface="Times New Roman" pitchFamily="-65" charset="0"/>
              </a:rPr>
              <a:t>heterozygous genotype </a:t>
            </a:r>
            <a:r>
              <a:rPr lang="en-US" sz="3200" dirty="0" smtClean="0">
                <a:solidFill>
                  <a:srgbClr val="000000"/>
                </a:solidFill>
                <a:latin typeface="Tahoma" pitchFamily="-65" charset="0"/>
                <a:ea typeface="Times New Roman" pitchFamily="-65" charset="0"/>
                <a:cs typeface="Times New Roman" pitchFamily="-65" charset="0"/>
              </a:rPr>
              <a:t>for the “P” trait.</a:t>
            </a: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latin typeface="Tahoma" pitchFamily="-65" charset="0"/>
                <a:ea typeface="Times New Roman" pitchFamily="-65" charset="0"/>
                <a:cs typeface="Times New Roman" pitchFamily="-65" charset="0"/>
              </a:rPr>
              <a:t>All of the offspring will have the same </a:t>
            </a:r>
            <a:r>
              <a:rPr lang="en-US" sz="3200" b="1" i="1" dirty="0" smtClean="0">
                <a:solidFill>
                  <a:srgbClr val="000000"/>
                </a:solidFill>
                <a:latin typeface="Tahoma" pitchFamily="-65" charset="0"/>
                <a:ea typeface="Times New Roman" pitchFamily="-65" charset="0"/>
                <a:cs typeface="Times New Roman" pitchFamily="-65" charset="0"/>
              </a:rPr>
              <a:t>phenotype </a:t>
            </a:r>
            <a:r>
              <a:rPr lang="en-US" sz="3200" dirty="0" smtClean="0">
                <a:solidFill>
                  <a:srgbClr val="000000"/>
                </a:solidFill>
                <a:latin typeface="Tahoma" pitchFamily="-65" charset="0"/>
                <a:ea typeface="Times New Roman" pitchFamily="-65" charset="0"/>
                <a:cs typeface="Times New Roman" pitchFamily="-65" charset="0"/>
              </a:rPr>
              <a:t>(purple)</a:t>
            </a:r>
          </a:p>
          <a:p>
            <a:pPr eaLnBrk="1" fontAlgn="auto" hangingPunct="1">
              <a:spcAft>
                <a:spcPts val="0"/>
              </a:spcAft>
              <a:buFont typeface="Calisto MT" pitchFamily="18" charset="0"/>
              <a:buChar char="•"/>
              <a:defRPr/>
            </a:pPr>
            <a:endParaRPr lang="en-US" sz="3200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37891" name="Picture 4" descr="C:\My Documents\LJK\SCHOOL\LJK scans\peaplant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790700"/>
            <a:ext cx="3810000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a typeface="+mj-ea"/>
                <a:cs typeface="+mj-cs"/>
              </a:rPr>
              <a:t>Genetics </a:t>
            </a:r>
            <a:r>
              <a:rPr lang="en-US" sz="2800" b="1" dirty="0" smtClean="0">
                <a:ea typeface="+mj-ea"/>
                <a:cs typeface="+mj-cs"/>
              </a:rPr>
              <a:t>(cont’d)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514350" y="1693863"/>
            <a:ext cx="8383588" cy="188753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Calisto MT" pitchFamily="18" charset="0"/>
              <a:buNone/>
              <a:defRPr/>
            </a:pPr>
            <a:r>
              <a:rPr lang="en-US" sz="3200" b="1" dirty="0" smtClean="0">
                <a:solidFill>
                  <a:srgbClr val="000000"/>
                </a:solidFill>
                <a:ea typeface="+mn-ea"/>
                <a:cs typeface="+mn-cs"/>
              </a:rPr>
              <a:t>Principle of segregation </a:t>
            </a:r>
          </a:p>
          <a:p>
            <a:pPr lvl="1" eaLnBrk="1" fontAlgn="auto" hangingPunct="1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Calisto MT" pitchFamily="18" charset="0"/>
              <a:buNone/>
              <a:defRPr/>
            </a:pPr>
            <a:r>
              <a:rPr lang="en-US" sz="3200" dirty="0" smtClean="0">
                <a:solidFill>
                  <a:srgbClr val="000000"/>
                </a:solidFill>
                <a:ea typeface="+mn-ea"/>
              </a:rPr>
              <a:t>– each parent passes only one allele for a trait to its offspring</a:t>
            </a:r>
            <a:r>
              <a:rPr lang="en-US" sz="3200" dirty="0" smtClean="0">
                <a:ea typeface="+mn-ea"/>
              </a:rPr>
              <a:t>.</a:t>
            </a:r>
          </a:p>
        </p:txBody>
      </p:sp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2667000" y="4105275"/>
            <a:ext cx="417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Bb</a:t>
            </a:r>
            <a:r>
              <a:rPr lang="en-US" sz="2800">
                <a:solidFill>
                  <a:schemeClr val="bg1"/>
                </a:solidFill>
              </a:rPr>
              <a:t> – black fur in hamster</a:t>
            </a:r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779463" y="5411788"/>
            <a:ext cx="379253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200" b="1">
                <a:solidFill>
                  <a:schemeClr val="bg1"/>
                </a:solidFill>
              </a:rPr>
              <a:t>B</a:t>
            </a:r>
            <a:r>
              <a:rPr lang="en-US" sz="3200">
                <a:solidFill>
                  <a:schemeClr val="bg1"/>
                </a:solidFill>
              </a:rPr>
              <a:t>  </a:t>
            </a:r>
            <a:r>
              <a:rPr lang="en-US">
                <a:solidFill>
                  <a:srgbClr val="333333"/>
                </a:solidFill>
              </a:rPr>
              <a:t>to one reproductive cell           </a:t>
            </a:r>
          </a:p>
          <a:p>
            <a:endParaRPr lang="en-US" sz="3200"/>
          </a:p>
        </p:txBody>
      </p:sp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5105400" y="5411788"/>
            <a:ext cx="3792538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200" b="1">
                <a:solidFill>
                  <a:schemeClr val="bg1"/>
                </a:solidFill>
              </a:rPr>
              <a:t>b</a:t>
            </a:r>
            <a:r>
              <a:rPr lang="en-US" sz="3200">
                <a:solidFill>
                  <a:schemeClr val="bg1"/>
                </a:solidFill>
              </a:rPr>
              <a:t>   </a:t>
            </a:r>
            <a:r>
              <a:rPr lang="en-US">
                <a:solidFill>
                  <a:schemeClr val="bg2"/>
                </a:solidFill>
              </a:rPr>
              <a:t>to another </a:t>
            </a:r>
            <a:r>
              <a:rPr lang="en-US">
                <a:solidFill>
                  <a:srgbClr val="333333"/>
                </a:solidFill>
              </a:rPr>
              <a:t>reproductive cell           </a:t>
            </a:r>
          </a:p>
          <a:p>
            <a:endParaRPr lang="en-US">
              <a:solidFill>
                <a:schemeClr val="bg2"/>
              </a:solidFill>
            </a:endParaRPr>
          </a:p>
          <a:p>
            <a:endParaRPr lang="en-US" sz="3200"/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1931987" y="4676776"/>
            <a:ext cx="784225" cy="6858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00400" y="4627563"/>
            <a:ext cx="1905000" cy="784225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4350" y="3810000"/>
            <a:ext cx="81724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372</TotalTime>
  <Words>414</Words>
  <Application>Microsoft Macintosh PowerPoint</Application>
  <PresentationFormat>On-screen Show (4:3)</PresentationFormat>
  <Paragraphs>101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Precedent</vt:lpstr>
      <vt:lpstr>Traits and How they Change</vt:lpstr>
      <vt:lpstr>Genetics</vt:lpstr>
      <vt:lpstr>Genetics</vt:lpstr>
      <vt:lpstr>Genetics (cont’d)</vt:lpstr>
      <vt:lpstr>Genetics (cont’d)</vt:lpstr>
      <vt:lpstr>Punnett Square</vt:lpstr>
      <vt:lpstr>PowerPoint Presentation</vt:lpstr>
      <vt:lpstr>PowerPoint Presentation</vt:lpstr>
      <vt:lpstr>Genetics (cont’d)</vt:lpstr>
      <vt:lpstr>Genetics (cont’d)</vt:lpstr>
      <vt:lpstr>DiHYBRID CROSS</vt:lpstr>
      <vt:lpstr>DIHYBRID CROSS (cont’d)</vt:lpstr>
      <vt:lpstr>Genetics (cont’d)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Traits and How they Change</dc:title>
  <dc:creator>Denice Fogel</dc:creator>
  <cp:lastModifiedBy>St. Aloysius</cp:lastModifiedBy>
  <cp:revision>65</cp:revision>
  <dcterms:created xsi:type="dcterms:W3CDTF">2011-05-23T10:19:18Z</dcterms:created>
  <dcterms:modified xsi:type="dcterms:W3CDTF">2013-01-02T18:42:31Z</dcterms:modified>
</cp:coreProperties>
</file>